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42" r:id="rId1"/>
  </p:sldMasterIdLst>
  <p:notesMasterIdLst>
    <p:notesMasterId r:id="rId21"/>
  </p:notesMasterIdLst>
  <p:handoutMasterIdLst>
    <p:handoutMasterId r:id="rId22"/>
  </p:handoutMasterIdLst>
  <p:sldIdLst>
    <p:sldId id="257" r:id="rId2"/>
    <p:sldId id="266" r:id="rId3"/>
    <p:sldId id="306" r:id="rId4"/>
    <p:sldId id="311" r:id="rId5"/>
    <p:sldId id="307" r:id="rId6"/>
    <p:sldId id="310" r:id="rId7"/>
    <p:sldId id="309" r:id="rId8"/>
    <p:sldId id="282" r:id="rId9"/>
    <p:sldId id="308" r:id="rId10"/>
    <p:sldId id="286" r:id="rId11"/>
    <p:sldId id="304" r:id="rId12"/>
    <p:sldId id="305" r:id="rId13"/>
    <p:sldId id="272" r:id="rId14"/>
    <p:sldId id="293" r:id="rId15"/>
    <p:sldId id="312" r:id="rId16"/>
    <p:sldId id="313" r:id="rId17"/>
    <p:sldId id="314" r:id="rId18"/>
    <p:sldId id="301" r:id="rId19"/>
    <p:sldId id="30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171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810" autoAdjust="0"/>
  </p:normalViewPr>
  <p:slideViewPr>
    <p:cSldViewPr snapToGrid="0" showGuides="1">
      <p:cViewPr varScale="1">
        <p:scale>
          <a:sx n="75" d="100"/>
          <a:sy n="75" d="100"/>
        </p:scale>
        <p:origin x="931" y="67"/>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3/24/2021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3/24/2021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146509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how sentiments analysis is normally used in analyzing stock and how positive and negative context can have and the influence certain information can have on an </a:t>
            </a:r>
            <a:r>
              <a:rPr lang="en-US" dirty="0" err="1"/>
              <a:t>acquision</a:t>
            </a:r>
            <a:r>
              <a:rPr lang="en-US" dirty="0"/>
              <a:t>. </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89297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html </a:t>
            </a:r>
            <a:r>
              <a:rPr lang="en-US" dirty="0" err="1"/>
              <a:t>userfriendly</a:t>
            </a:r>
            <a:r>
              <a:rPr lang="en-US" dirty="0"/>
              <a:t> front-end </a:t>
            </a:r>
          </a:p>
        </p:txBody>
      </p:sp>
      <p:sp>
        <p:nvSpPr>
          <p:cNvPr id="4" name="Slide Number Placeholder 3"/>
          <p:cNvSpPr>
            <a:spLocks noGrp="1"/>
          </p:cNvSpPr>
          <p:nvPr>
            <p:ph type="sldNum" sz="quarter" idx="5"/>
          </p:nvPr>
        </p:nvSpPr>
        <p:spPr/>
        <p:txBody>
          <a:bodyPr/>
          <a:lstStyle/>
          <a:p>
            <a:fld id="{6DC51814-3B91-4036-94D2-3977634EE214}" type="slidenum">
              <a:rPr lang="en-US" smtClean="0"/>
              <a:t>16</a:t>
            </a:fld>
            <a:endParaRPr lang="en-US" dirty="0"/>
          </a:p>
        </p:txBody>
      </p:sp>
    </p:spTree>
    <p:extLst>
      <p:ext uri="{BB962C8B-B14F-4D97-AF65-F5344CB8AC3E}">
        <p14:creationId xmlns:p14="http://schemas.microsoft.com/office/powerpoint/2010/main" val="186791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Front-end provides detailed analysis of stocks of your choice </a:t>
            </a:r>
            <a:r>
              <a:rPr lang="en-US"/>
              <a:t>with visuals </a:t>
            </a:r>
            <a:r>
              <a:rPr lang="en-US" dirty="0"/>
              <a:t>for better understanding.</a:t>
            </a:r>
          </a:p>
          <a:p>
            <a:endParaRPr lang="en-US" dirty="0"/>
          </a:p>
        </p:txBody>
      </p:sp>
      <p:sp>
        <p:nvSpPr>
          <p:cNvPr id="4" name="Slide Number Placeholder 3"/>
          <p:cNvSpPr>
            <a:spLocks noGrp="1"/>
          </p:cNvSpPr>
          <p:nvPr>
            <p:ph type="sldNum" sz="quarter" idx="5"/>
          </p:nvPr>
        </p:nvSpPr>
        <p:spPr/>
        <p:txBody>
          <a:bodyPr/>
          <a:lstStyle/>
          <a:p>
            <a:fld id="{6DC51814-3B91-4036-94D2-3977634EE214}" type="slidenum">
              <a:rPr lang="en-US" smtClean="0"/>
              <a:t>17</a:t>
            </a:fld>
            <a:endParaRPr lang="en-US" dirty="0"/>
          </a:p>
        </p:txBody>
      </p:sp>
    </p:spTree>
    <p:extLst>
      <p:ext uri="{BB962C8B-B14F-4D97-AF65-F5344CB8AC3E}">
        <p14:creationId xmlns:p14="http://schemas.microsoft.com/office/powerpoint/2010/main" val="1912919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849776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41519203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8607830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881582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48517817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10265861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2037732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3081381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89539050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53765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2379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494561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781910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290340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228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316168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6412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3A06FE0F-65A2-449F-9D90-35A9737AEB61}"/>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87C517-DAE7-41BB-A8FB-E4ADEDFB446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6FB21C-E1DD-4438-B889-CD273EFC8C92}"/>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DFC1306-9616-4124-A1EF-646187F519AC}"/>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7107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12346839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029424747"/>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52350132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36847753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7905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24475418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1BEF0D-F0BB-DE4B-95CE-6DB70DBA9567}" type="datetimeFigureOut">
              <a:rPr lang="en-US" smtClean="0"/>
              <a:pPr/>
              <a:t>3/24/2021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3DC2DEF-D2FE-4B45-ABA4-9F153FD1C98A}" type="slidenum">
              <a:rPr lang="en-US" smtClean="0"/>
              <a:pPr/>
              <a:t>‹#›</a:t>
            </a:fld>
            <a:endParaRPr lang="en-US" dirty="0"/>
          </a:p>
        </p:txBody>
      </p:sp>
      <p:sp>
        <p:nvSpPr>
          <p:cNvPr id="7" name="Rectangle 6">
            <a:extLst>
              <a:ext uri="{FF2B5EF4-FFF2-40B4-BE49-F238E27FC236}">
                <a16:creationId xmlns:a16="http://schemas.microsoft.com/office/drawing/2014/main" id="{E33FBD24-6431-45C9-9E7D-573293508DED}"/>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D5FEB26-381A-43F5-9FCA-6B3676449C9B}"/>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2925658"/>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649" r:id="rId25"/>
    <p:sldLayoutId id="2147483661" r:id="rId26"/>
    <p:sldLayoutId id="2147483662" r:id="rId27"/>
    <p:sldLayoutId id="2147483663" r:id="rId28"/>
    <p:sldLayoutId id="2147483664" r:id="rId29"/>
    <p:sldLayoutId id="2147483665" r:id="rId30"/>
    <p:sldLayoutId id="2147483666" r:id="rId31"/>
    <p:sldLayoutId id="2147483667" r:id="rId32"/>
    <p:sldLayoutId id="2147483669" r:id="rId33"/>
    <p:sldLayoutId id="2147483670" r:id="rId34"/>
    <p:sldLayoutId id="2147483671" r:id="rId35"/>
    <p:sldLayoutId id="2147483672" r:id="rId36"/>
    <p:sldLayoutId id="2147483652" r:id="rId37"/>
    <p:sldLayoutId id="2147483674" r:id="rId38"/>
    <p:sldLayoutId id="2147483675" r:id="rId39"/>
    <p:sldLayoutId id="2147483676" r:id="rId40"/>
    <p:sldLayoutId id="2147483677" r:id="rId41"/>
    <p:sldLayoutId id="2147483655" r:id="rId42"/>
    <p:sldLayoutId id="2147483678" r:id="rId43"/>
    <p:sldLayoutId id="2147483679" r:id="rId44"/>
    <p:sldLayoutId id="2147483680" r:id="rId45"/>
    <p:sldLayoutId id="2147483653" r:id="rId46"/>
    <p:sldLayoutId id="2147483682" r:id="rId47"/>
    <p:sldLayoutId id="2147483683" r:id="rId48"/>
    <p:sldLayoutId id="2147483685" r:id="rId49"/>
    <p:sldLayoutId id="2147483654" r:id="rId50"/>
    <p:sldLayoutId id="2147483686" r:id="rId51"/>
    <p:sldLayoutId id="2147483687" r:id="rId52"/>
    <p:sldLayoutId id="2147483689" r:id="rId53"/>
    <p:sldLayoutId id="2147483688" r:id="rId54"/>
    <p:sldLayoutId id="2147483691" r:id="rId55"/>
    <p:sldLayoutId id="2147483692" r:id="rId56"/>
    <p:sldLayoutId id="2147483693" r:id="rId57"/>
    <p:sldLayoutId id="2147483694" r:id="rId58"/>
    <p:sldLayoutId id="2147483695" r:id="rId59"/>
    <p:sldLayoutId id="2147483696" r:id="rId60"/>
    <p:sldLayoutId id="2147483698" r:id="rId61"/>
    <p:sldLayoutId id="2147483699" r:id="rId62"/>
    <p:sldLayoutId id="2147483700" r:id="rId63"/>
    <p:sldLayoutId id="2147483701" r:id="rId64"/>
    <p:sldLayoutId id="2147483702" r:id="rId65"/>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2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3A02B8-0EAE-48E8-A4BD-212026306A58}"/>
              </a:ext>
            </a:extLst>
          </p:cNvPr>
          <p:cNvPicPr>
            <a:picLocks noChangeAspect="1"/>
          </p:cNvPicPr>
          <p:nvPr/>
        </p:nvPicPr>
        <p:blipFill>
          <a:blip r:embed="rId3"/>
          <a:srcRect/>
          <a:stretch/>
        </p:blipFill>
        <p:spPr>
          <a:xfrm>
            <a:off x="-193045" y="-29210"/>
            <a:ext cx="12381293" cy="7349470"/>
          </a:xfrm>
          <a:prstGeom prst="rect">
            <a:avLst/>
          </a:prstGeo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4419600" y="4771390"/>
            <a:ext cx="7679627" cy="2086610"/>
          </a:xfrm>
        </p:spPr>
        <p:txBody>
          <a:bodyPr>
            <a:noAutofit/>
          </a:bodyPr>
          <a:lstStyle/>
          <a:p>
            <a:r>
              <a:rPr lang="en-US" sz="3800" dirty="0">
                <a:solidFill>
                  <a:schemeClr val="tx2">
                    <a:lumMod val="75000"/>
                  </a:schemeClr>
                </a:solidFill>
                <a:latin typeface="Rockwell Extra Bold" panose="02060903040505020403" pitchFamily="18" charset="0"/>
              </a:rPr>
              <a:t>M</a:t>
            </a:r>
            <a:r>
              <a:rPr lang="en-US" sz="3800" b="0" i="0" dirty="0">
                <a:solidFill>
                  <a:schemeClr val="tx2">
                    <a:lumMod val="75000"/>
                  </a:schemeClr>
                </a:solidFill>
                <a:effectLst/>
                <a:latin typeface="Rockwell Extra Bold" panose="02060903040505020403" pitchFamily="18" charset="0"/>
              </a:rPr>
              <a:t>achine </a:t>
            </a:r>
            <a:r>
              <a:rPr lang="en-US" sz="3800" dirty="0">
                <a:solidFill>
                  <a:schemeClr val="tx2">
                    <a:lumMod val="75000"/>
                  </a:schemeClr>
                </a:solidFill>
                <a:latin typeface="Rockwell Extra Bold" panose="02060903040505020403" pitchFamily="18" charset="0"/>
              </a:rPr>
              <a:t>L</a:t>
            </a:r>
            <a:r>
              <a:rPr lang="en-US" sz="3800" b="0" i="0" dirty="0">
                <a:solidFill>
                  <a:schemeClr val="tx2">
                    <a:lumMod val="75000"/>
                  </a:schemeClr>
                </a:solidFill>
                <a:effectLst/>
                <a:latin typeface="Rockwell Extra Bold" panose="02060903040505020403" pitchFamily="18" charset="0"/>
              </a:rPr>
              <a:t>earning Models To Predict Future Stock Movement</a:t>
            </a:r>
            <a:endParaRPr lang="en-US" sz="3800" dirty="0">
              <a:solidFill>
                <a:schemeClr val="tx2">
                  <a:lumMod val="75000"/>
                </a:schemeClr>
              </a:solidFill>
              <a:latin typeface="Rockwell Extra Bold" panose="02060903040505020403" pitchFamily="18" charset="0"/>
            </a:endParaRPr>
          </a:p>
        </p:txBody>
      </p:sp>
      <p:pic>
        <p:nvPicPr>
          <p:cNvPr id="9" name="Picture 8">
            <a:extLst>
              <a:ext uri="{FF2B5EF4-FFF2-40B4-BE49-F238E27FC236}">
                <a16:creationId xmlns:a16="http://schemas.microsoft.com/office/drawing/2014/main" id="{9A71B31E-7F14-4545-90FC-17DDF5109C3E}"/>
              </a:ext>
            </a:extLst>
          </p:cNvPr>
          <p:cNvPicPr>
            <a:picLocks noChangeAspect="1"/>
          </p:cNvPicPr>
          <p:nvPr/>
        </p:nvPicPr>
        <p:blipFill>
          <a:blip r:embed="rId4"/>
          <a:stretch>
            <a:fillRect/>
          </a:stretch>
        </p:blipFill>
        <p:spPr>
          <a:xfrm>
            <a:off x="-193045" y="3429000"/>
            <a:ext cx="2057404" cy="3657607"/>
          </a:xfrm>
          <a:prstGeom prst="rect">
            <a:avLst/>
          </a:prstGeom>
        </p:spPr>
      </p:pic>
      <p:pic>
        <p:nvPicPr>
          <p:cNvPr id="6" name="Picture 5">
            <a:extLst>
              <a:ext uri="{FF2B5EF4-FFF2-40B4-BE49-F238E27FC236}">
                <a16:creationId xmlns:a16="http://schemas.microsoft.com/office/drawing/2014/main" id="{27C9DFAE-647E-4ACE-96E7-28D20D52644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
                    </a14:imgEffect>
                    <a14:imgEffect>
                      <a14:colorTemperature colorTemp="6222"/>
                    </a14:imgEffect>
                    <a14:imgEffect>
                      <a14:saturation sat="73000"/>
                    </a14:imgEffect>
                    <a14:imgEffect>
                      <a14:brightnessContrast bright="-25000" contrast="22000"/>
                    </a14:imgEffect>
                  </a14:imgLayer>
                </a14:imgProps>
              </a:ext>
            </a:extLst>
          </a:blip>
          <a:srcRect l="-394" t="3051" r="37139"/>
          <a:stretch/>
        </p:blipFill>
        <p:spPr>
          <a:xfrm>
            <a:off x="-100267" y="-29210"/>
            <a:ext cx="2256321" cy="3458210"/>
          </a:xfrm>
          <a:prstGeom prst="rect">
            <a:avLst/>
          </a:prstGeom>
          <a:effectLst>
            <a:softEdge rad="177800"/>
          </a:effectLst>
        </p:spPr>
      </p:pic>
      <p:sp>
        <p:nvSpPr>
          <p:cNvPr id="10" name="TextBox 9">
            <a:extLst>
              <a:ext uri="{FF2B5EF4-FFF2-40B4-BE49-F238E27FC236}">
                <a16:creationId xmlns:a16="http://schemas.microsoft.com/office/drawing/2014/main" id="{0DDE5DDA-988B-4D3C-A844-A53C41B11592}"/>
              </a:ext>
            </a:extLst>
          </p:cNvPr>
          <p:cNvSpPr txBox="1"/>
          <p:nvPr/>
        </p:nvSpPr>
        <p:spPr>
          <a:xfrm>
            <a:off x="1564640" y="6299200"/>
            <a:ext cx="1653946" cy="646331"/>
          </a:xfrm>
          <a:prstGeom prst="rect">
            <a:avLst/>
          </a:prstGeom>
          <a:noFill/>
        </p:spPr>
        <p:txBody>
          <a:bodyPr wrap="square" rtlCol="0">
            <a:spAutoFit/>
          </a:bodyPr>
          <a:lstStyle/>
          <a:p>
            <a:r>
              <a:rPr lang="en-US" b="1" i="1" u="sng" dirty="0">
                <a:solidFill>
                  <a:schemeClr val="accent6">
                    <a:lumMod val="60000"/>
                    <a:lumOff val="40000"/>
                  </a:schemeClr>
                </a:solidFill>
                <a:latin typeface="Arial Black" panose="020B0A04020102020204" pitchFamily="34" charset="0"/>
              </a:rPr>
              <a:t>Will Turner</a:t>
            </a:r>
          </a:p>
          <a:p>
            <a:endParaRPr lang="en-US" dirty="0"/>
          </a:p>
        </p:txBody>
      </p:sp>
      <p:sp>
        <p:nvSpPr>
          <p:cNvPr id="11" name="TextBox 10">
            <a:extLst>
              <a:ext uri="{FF2B5EF4-FFF2-40B4-BE49-F238E27FC236}">
                <a16:creationId xmlns:a16="http://schemas.microsoft.com/office/drawing/2014/main" id="{C2068798-7C1B-4B4B-90AC-5EC76F8069E0}"/>
              </a:ext>
            </a:extLst>
          </p:cNvPr>
          <p:cNvSpPr txBox="1"/>
          <p:nvPr/>
        </p:nvSpPr>
        <p:spPr>
          <a:xfrm>
            <a:off x="2248832" y="2919492"/>
            <a:ext cx="1871848" cy="923330"/>
          </a:xfrm>
          <a:prstGeom prst="rect">
            <a:avLst/>
          </a:prstGeom>
          <a:noFill/>
        </p:spPr>
        <p:txBody>
          <a:bodyPr wrap="square" rtlCol="0">
            <a:spAutoFit/>
          </a:bodyPr>
          <a:lstStyle/>
          <a:p>
            <a:r>
              <a:rPr lang="en-US" sz="1800" b="1" i="1" u="sng" dirty="0">
                <a:solidFill>
                  <a:schemeClr val="accent6">
                    <a:lumMod val="60000"/>
                    <a:lumOff val="40000"/>
                  </a:schemeClr>
                </a:solidFill>
                <a:latin typeface="Arial Black" panose="020B0A04020102020204" pitchFamily="34" charset="0"/>
              </a:rPr>
              <a:t>Alpa Sheladia </a:t>
            </a:r>
          </a:p>
          <a:p>
            <a:endParaRPr lang="en-US" dirty="0"/>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normAutofit fontScale="90000"/>
          </a:bodyPr>
          <a:lstStyle/>
          <a:p>
            <a:r>
              <a:rPr lang="en-US" dirty="0"/>
              <a:t>Trading Signals as Input Data</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10</a:t>
            </a:fld>
            <a:endParaRPr lang="en-US"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1101482" y="5286018"/>
            <a:ext cx="3395852" cy="267377"/>
          </a:xfrm>
        </p:spPr>
        <p:txBody>
          <a:bodyPr>
            <a:noAutofit/>
          </a:bodyPr>
          <a:lstStyle/>
          <a:p>
            <a:r>
              <a:rPr lang="en-US" sz="3600" dirty="0"/>
              <a:t>Signals</a:t>
            </a:r>
          </a:p>
        </p:txBody>
      </p:sp>
      <p:sp>
        <p:nvSpPr>
          <p:cNvPr id="28" name="Text Placeholder 9">
            <a:extLst>
              <a:ext uri="{FF2B5EF4-FFF2-40B4-BE49-F238E27FC236}">
                <a16:creationId xmlns:a16="http://schemas.microsoft.com/office/drawing/2014/main" id="{4C56B901-8F10-481D-95C6-EFCCD2C24AB6}"/>
              </a:ext>
            </a:extLst>
          </p:cNvPr>
          <p:cNvSpPr txBox="1">
            <a:spLocks/>
          </p:cNvSpPr>
          <p:nvPr/>
        </p:nvSpPr>
        <p:spPr>
          <a:xfrm>
            <a:off x="4509622" y="5286017"/>
            <a:ext cx="3395852" cy="26737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3200" dirty="0"/>
              <a:t>Generating Signals</a:t>
            </a:r>
          </a:p>
        </p:txBody>
      </p:sp>
      <p:sp>
        <p:nvSpPr>
          <p:cNvPr id="31" name="Text Placeholder 9">
            <a:extLst>
              <a:ext uri="{FF2B5EF4-FFF2-40B4-BE49-F238E27FC236}">
                <a16:creationId xmlns:a16="http://schemas.microsoft.com/office/drawing/2014/main" id="{22AD64E2-AA35-49FC-AB9D-E01D9045B764}"/>
              </a:ext>
            </a:extLst>
          </p:cNvPr>
          <p:cNvSpPr txBox="1">
            <a:spLocks/>
          </p:cNvSpPr>
          <p:nvPr/>
        </p:nvSpPr>
        <p:spPr>
          <a:xfrm>
            <a:off x="9247333" y="5286017"/>
            <a:ext cx="3395852" cy="26737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dirty="0"/>
              <a:t>Buy/Sells</a:t>
            </a:r>
          </a:p>
        </p:txBody>
      </p:sp>
      <p:pic>
        <p:nvPicPr>
          <p:cNvPr id="38" name="Picture 37">
            <a:extLst>
              <a:ext uri="{FF2B5EF4-FFF2-40B4-BE49-F238E27FC236}">
                <a16:creationId xmlns:a16="http://schemas.microsoft.com/office/drawing/2014/main" id="{B2B11B61-EDFC-4F9A-AC1F-F563CC710A0D}"/>
              </a:ext>
            </a:extLst>
          </p:cNvPr>
          <p:cNvPicPr>
            <a:picLocks noChangeAspect="1"/>
          </p:cNvPicPr>
          <p:nvPr/>
        </p:nvPicPr>
        <p:blipFill>
          <a:blip r:embed="rId2"/>
          <a:stretch>
            <a:fillRect/>
          </a:stretch>
        </p:blipFill>
        <p:spPr>
          <a:xfrm>
            <a:off x="252149" y="1578032"/>
            <a:ext cx="3854006" cy="3156206"/>
          </a:xfrm>
          <a:prstGeom prst="rect">
            <a:avLst/>
          </a:prstGeom>
        </p:spPr>
      </p:pic>
      <p:pic>
        <p:nvPicPr>
          <p:cNvPr id="40" name="Picture 39">
            <a:extLst>
              <a:ext uri="{FF2B5EF4-FFF2-40B4-BE49-F238E27FC236}">
                <a16:creationId xmlns:a16="http://schemas.microsoft.com/office/drawing/2014/main" id="{4262E29A-49F8-49E2-99B0-64A2460684F5}"/>
              </a:ext>
            </a:extLst>
          </p:cNvPr>
          <p:cNvPicPr>
            <a:picLocks noChangeAspect="1"/>
          </p:cNvPicPr>
          <p:nvPr/>
        </p:nvPicPr>
        <p:blipFill>
          <a:blip r:embed="rId3"/>
          <a:stretch>
            <a:fillRect/>
          </a:stretch>
        </p:blipFill>
        <p:spPr>
          <a:xfrm>
            <a:off x="4383721" y="1548816"/>
            <a:ext cx="3702126" cy="3156206"/>
          </a:xfrm>
          <a:prstGeom prst="rect">
            <a:avLst/>
          </a:prstGeom>
        </p:spPr>
      </p:pic>
      <p:pic>
        <p:nvPicPr>
          <p:cNvPr id="41" name="Picture 40">
            <a:extLst>
              <a:ext uri="{FF2B5EF4-FFF2-40B4-BE49-F238E27FC236}">
                <a16:creationId xmlns:a16="http://schemas.microsoft.com/office/drawing/2014/main" id="{217CE65A-5515-4CE1-A15F-34493C22519B}"/>
              </a:ext>
            </a:extLst>
          </p:cNvPr>
          <p:cNvPicPr>
            <a:picLocks noChangeAspect="1"/>
          </p:cNvPicPr>
          <p:nvPr/>
        </p:nvPicPr>
        <p:blipFill>
          <a:blip r:embed="rId4"/>
          <a:stretch>
            <a:fillRect/>
          </a:stretch>
        </p:blipFill>
        <p:spPr>
          <a:xfrm>
            <a:off x="8392160" y="1554583"/>
            <a:ext cx="3547691" cy="3204954"/>
          </a:xfrm>
          <a:prstGeom prst="rect">
            <a:avLst/>
          </a:prstGeom>
        </p:spPr>
      </p:pic>
    </p:spTree>
    <p:extLst>
      <p:ext uri="{BB962C8B-B14F-4D97-AF65-F5344CB8AC3E}">
        <p14:creationId xmlns:p14="http://schemas.microsoft.com/office/powerpoint/2010/main" val="115496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81CB-D0EF-4851-9DBE-E5AE76114572}"/>
              </a:ext>
            </a:extLst>
          </p:cNvPr>
          <p:cNvSpPr>
            <a:spLocks noGrp="1"/>
          </p:cNvSpPr>
          <p:nvPr>
            <p:ph type="title"/>
          </p:nvPr>
        </p:nvSpPr>
        <p:spPr/>
        <p:txBody>
          <a:bodyPr>
            <a:normAutofit fontScale="90000"/>
          </a:bodyPr>
          <a:lstStyle/>
          <a:p>
            <a:r>
              <a:rPr lang="en-US" dirty="0"/>
              <a:t>Profit &amp; Loss</a:t>
            </a:r>
          </a:p>
        </p:txBody>
      </p:sp>
      <p:sp>
        <p:nvSpPr>
          <p:cNvPr id="3" name="Slide Number Placeholder 2">
            <a:extLst>
              <a:ext uri="{FF2B5EF4-FFF2-40B4-BE49-F238E27FC236}">
                <a16:creationId xmlns:a16="http://schemas.microsoft.com/office/drawing/2014/main" id="{80EAD497-6281-45F0-8E9A-B25A29E78A96}"/>
              </a:ext>
            </a:extLst>
          </p:cNvPr>
          <p:cNvSpPr>
            <a:spLocks noGrp="1"/>
          </p:cNvSpPr>
          <p:nvPr>
            <p:ph type="sldNum" sz="quarter" idx="12"/>
          </p:nvPr>
        </p:nvSpPr>
        <p:spPr/>
        <p:txBody>
          <a:bodyPr/>
          <a:lstStyle/>
          <a:p>
            <a:fld id="{03DC2DEF-D2FE-4B45-ABA4-9F153FD1C98A}" type="slidenum">
              <a:rPr lang="en-US" smtClean="0"/>
              <a:t>11</a:t>
            </a:fld>
            <a:endParaRPr lang="en-US" dirty="0"/>
          </a:p>
        </p:txBody>
      </p:sp>
      <p:pic>
        <p:nvPicPr>
          <p:cNvPr id="12" name="Picture 11">
            <a:extLst>
              <a:ext uri="{FF2B5EF4-FFF2-40B4-BE49-F238E27FC236}">
                <a16:creationId xmlns:a16="http://schemas.microsoft.com/office/drawing/2014/main" id="{E113EC4E-FF3A-40D2-90BF-211D00F803D6}"/>
              </a:ext>
            </a:extLst>
          </p:cNvPr>
          <p:cNvPicPr>
            <a:picLocks noChangeAspect="1"/>
          </p:cNvPicPr>
          <p:nvPr/>
        </p:nvPicPr>
        <p:blipFill>
          <a:blip r:embed="rId2"/>
          <a:stretch>
            <a:fillRect/>
          </a:stretch>
        </p:blipFill>
        <p:spPr>
          <a:xfrm>
            <a:off x="1393171" y="1551443"/>
            <a:ext cx="9256899" cy="4382138"/>
          </a:xfrm>
          <a:prstGeom prst="rect">
            <a:avLst/>
          </a:prstGeom>
        </p:spPr>
      </p:pic>
    </p:spTree>
    <p:extLst>
      <p:ext uri="{BB962C8B-B14F-4D97-AF65-F5344CB8AC3E}">
        <p14:creationId xmlns:p14="http://schemas.microsoft.com/office/powerpoint/2010/main" val="185748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D6F54-B17E-4B7A-8216-5F216F796E90}"/>
              </a:ext>
            </a:extLst>
          </p:cNvPr>
          <p:cNvSpPr>
            <a:spLocks noGrp="1"/>
          </p:cNvSpPr>
          <p:nvPr>
            <p:ph type="title"/>
          </p:nvPr>
        </p:nvSpPr>
        <p:spPr>
          <a:xfrm>
            <a:off x="643544" y="4076498"/>
            <a:ext cx="10439400" cy="1175444"/>
          </a:xfrm>
        </p:spPr>
        <p:txBody>
          <a:bodyPr>
            <a:normAutofit fontScale="90000"/>
          </a:bodyPr>
          <a:lstStyle/>
          <a:p>
            <a:r>
              <a:rPr lang="en-US" dirty="0"/>
              <a:t>K-means and Initialized 3D-Kmean </a:t>
            </a:r>
          </a:p>
        </p:txBody>
      </p:sp>
      <p:sp>
        <p:nvSpPr>
          <p:cNvPr id="3" name="Slide Number Placeholder 2">
            <a:extLst>
              <a:ext uri="{FF2B5EF4-FFF2-40B4-BE49-F238E27FC236}">
                <a16:creationId xmlns:a16="http://schemas.microsoft.com/office/drawing/2014/main" id="{FAE7FA80-7AB2-4A13-B1E9-1E5E13ADD5BB}"/>
              </a:ext>
            </a:extLst>
          </p:cNvPr>
          <p:cNvSpPr>
            <a:spLocks noGrp="1"/>
          </p:cNvSpPr>
          <p:nvPr>
            <p:ph type="sldNum" sz="quarter" idx="12"/>
          </p:nvPr>
        </p:nvSpPr>
        <p:spPr/>
        <p:txBody>
          <a:bodyPr/>
          <a:lstStyle/>
          <a:p>
            <a:fld id="{03DC2DEF-D2FE-4B45-ABA4-9F153FD1C98A}" type="slidenum">
              <a:rPr lang="en-US" noProof="0" smtClean="0"/>
              <a:t>12</a:t>
            </a:fld>
            <a:endParaRPr lang="en-US" noProof="0" dirty="0"/>
          </a:p>
        </p:txBody>
      </p:sp>
      <p:pic>
        <p:nvPicPr>
          <p:cNvPr id="12" name="Picture Placeholder 11">
            <a:extLst>
              <a:ext uri="{FF2B5EF4-FFF2-40B4-BE49-F238E27FC236}">
                <a16:creationId xmlns:a16="http://schemas.microsoft.com/office/drawing/2014/main" id="{E5BBF2A2-F6DE-41D6-A12E-2C481CEB7AC2}"/>
              </a:ext>
            </a:extLst>
          </p:cNvPr>
          <p:cNvPicPr>
            <a:picLocks noGrp="1" noChangeAspect="1"/>
          </p:cNvPicPr>
          <p:nvPr>
            <p:ph type="pic" sz="quarter" idx="13"/>
          </p:nvPr>
        </p:nvPicPr>
        <p:blipFill rotWithShape="1">
          <a:blip r:embed="rId2"/>
          <a:srcRect l="35967" t="2002" r="16986" b="10255"/>
          <a:stretch/>
        </p:blipFill>
        <p:spPr>
          <a:xfrm>
            <a:off x="6450677" y="0"/>
            <a:ext cx="5741323" cy="3574473"/>
          </a:xfrm>
        </p:spPr>
      </p:pic>
      <p:pic>
        <p:nvPicPr>
          <p:cNvPr id="14" name="Picture 13">
            <a:extLst>
              <a:ext uri="{FF2B5EF4-FFF2-40B4-BE49-F238E27FC236}">
                <a16:creationId xmlns:a16="http://schemas.microsoft.com/office/drawing/2014/main" id="{12280556-F6B2-4A47-B2C0-2C8D028737AE}"/>
              </a:ext>
            </a:extLst>
          </p:cNvPr>
          <p:cNvPicPr>
            <a:picLocks noChangeAspect="1"/>
          </p:cNvPicPr>
          <p:nvPr/>
        </p:nvPicPr>
        <p:blipFill rotWithShape="1">
          <a:blip r:embed="rId3"/>
          <a:srcRect r="29994"/>
          <a:stretch/>
        </p:blipFill>
        <p:spPr>
          <a:xfrm>
            <a:off x="0" y="0"/>
            <a:ext cx="6450677" cy="3574473"/>
          </a:xfrm>
          <a:prstGeom prst="rect">
            <a:avLst/>
          </a:prstGeom>
        </p:spPr>
      </p:pic>
    </p:spTree>
    <p:extLst>
      <p:ext uri="{BB962C8B-B14F-4D97-AF65-F5344CB8AC3E}">
        <p14:creationId xmlns:p14="http://schemas.microsoft.com/office/powerpoint/2010/main" val="3850571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52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b="1" dirty="0">
                <a:solidFill>
                  <a:srgbClr val="FFC000"/>
                </a:solidFill>
              </a:rPr>
              <a:t>Visualizing S&amp;P 500</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2" name="Picture Placeholder 1">
            <a:extLst>
              <a:ext uri="{FF2B5EF4-FFF2-40B4-BE49-F238E27FC236}">
                <a16:creationId xmlns:a16="http://schemas.microsoft.com/office/drawing/2014/main" id="{E4600A6A-D103-4CF9-801E-F0DF4675A448}"/>
              </a:ext>
            </a:extLst>
          </p:cNvPr>
          <p:cNvSpPr>
            <a:spLocks noGrp="1"/>
          </p:cNvSpPr>
          <p:nvPr>
            <p:ph type="pic" sz="quarter" idx="13"/>
          </p:nvPr>
        </p:nvSpPr>
        <p:spPr/>
      </p:sp>
      <p:pic>
        <p:nvPicPr>
          <p:cNvPr id="7" name="Picture 6">
            <a:extLst>
              <a:ext uri="{FF2B5EF4-FFF2-40B4-BE49-F238E27FC236}">
                <a16:creationId xmlns:a16="http://schemas.microsoft.com/office/drawing/2014/main" id="{4029AF96-0189-4494-A9DA-2C7A0F015330}"/>
              </a:ext>
            </a:extLst>
          </p:cNvPr>
          <p:cNvPicPr>
            <a:picLocks noChangeAspect="1"/>
          </p:cNvPicPr>
          <p:nvPr/>
        </p:nvPicPr>
        <p:blipFill>
          <a:blip r:embed="rId2"/>
          <a:stretch>
            <a:fillRect/>
          </a:stretch>
        </p:blipFill>
        <p:spPr>
          <a:xfrm>
            <a:off x="25244" y="260349"/>
            <a:ext cx="4590668" cy="3657597"/>
          </a:xfrm>
          <a:prstGeom prst="rect">
            <a:avLst/>
          </a:prstGeom>
        </p:spPr>
      </p:pic>
      <p:pic>
        <p:nvPicPr>
          <p:cNvPr id="10" name="Picture 9">
            <a:extLst>
              <a:ext uri="{FF2B5EF4-FFF2-40B4-BE49-F238E27FC236}">
                <a16:creationId xmlns:a16="http://schemas.microsoft.com/office/drawing/2014/main" id="{8C552F35-4BD8-4C8E-9E91-19CF1110DF1D}"/>
              </a:ext>
            </a:extLst>
          </p:cNvPr>
          <p:cNvPicPr>
            <a:picLocks noChangeAspect="1"/>
          </p:cNvPicPr>
          <p:nvPr/>
        </p:nvPicPr>
        <p:blipFill>
          <a:blip r:embed="rId3"/>
          <a:stretch>
            <a:fillRect/>
          </a:stretch>
        </p:blipFill>
        <p:spPr>
          <a:xfrm>
            <a:off x="4615912" y="260349"/>
            <a:ext cx="4223170" cy="3657599"/>
          </a:xfrm>
          <a:prstGeom prst="rect">
            <a:avLst/>
          </a:prstGeom>
        </p:spPr>
      </p:pic>
      <p:pic>
        <p:nvPicPr>
          <p:cNvPr id="11" name="Picture 10">
            <a:extLst>
              <a:ext uri="{FF2B5EF4-FFF2-40B4-BE49-F238E27FC236}">
                <a16:creationId xmlns:a16="http://schemas.microsoft.com/office/drawing/2014/main" id="{1B3DDF8A-45D8-49CB-A7C3-FB9A475EC302}"/>
              </a:ext>
            </a:extLst>
          </p:cNvPr>
          <p:cNvPicPr>
            <a:picLocks noChangeAspect="1"/>
          </p:cNvPicPr>
          <p:nvPr/>
        </p:nvPicPr>
        <p:blipFill>
          <a:blip r:embed="rId4"/>
          <a:stretch>
            <a:fillRect/>
          </a:stretch>
        </p:blipFill>
        <p:spPr>
          <a:xfrm>
            <a:off x="8860348" y="260347"/>
            <a:ext cx="3031616" cy="3657599"/>
          </a:xfrm>
          <a:prstGeom prst="rect">
            <a:avLst/>
          </a:prstGeom>
        </p:spPr>
      </p:pic>
    </p:spTree>
    <p:extLst>
      <p:ext uri="{BB962C8B-B14F-4D97-AF65-F5344CB8AC3E}">
        <p14:creationId xmlns:p14="http://schemas.microsoft.com/office/powerpoint/2010/main" val="346288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p:txBody>
          <a:bodyPr/>
          <a:lstStyle/>
          <a:p>
            <a:r>
              <a:rPr lang="en-US" dirty="0"/>
              <a:t>Economic Data</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14</a:t>
            </a:fld>
            <a:endParaRPr lang="en-US" dirty="0"/>
          </a:p>
        </p:txBody>
      </p:sp>
      <p:pic>
        <p:nvPicPr>
          <p:cNvPr id="17" name="Picture 16">
            <a:extLst>
              <a:ext uri="{FF2B5EF4-FFF2-40B4-BE49-F238E27FC236}">
                <a16:creationId xmlns:a16="http://schemas.microsoft.com/office/drawing/2014/main" id="{6104D2AB-CFD9-4178-85CA-0B9A699BA62C}"/>
              </a:ext>
            </a:extLst>
          </p:cNvPr>
          <p:cNvPicPr>
            <a:picLocks noChangeAspect="1"/>
          </p:cNvPicPr>
          <p:nvPr/>
        </p:nvPicPr>
        <p:blipFill>
          <a:blip r:embed="rId2"/>
          <a:stretch>
            <a:fillRect/>
          </a:stretch>
        </p:blipFill>
        <p:spPr>
          <a:xfrm>
            <a:off x="525398" y="1302740"/>
            <a:ext cx="2514600" cy="1181100"/>
          </a:xfrm>
          <a:prstGeom prst="rect">
            <a:avLst/>
          </a:prstGeom>
        </p:spPr>
      </p:pic>
      <p:pic>
        <p:nvPicPr>
          <p:cNvPr id="18" name="Picture 17">
            <a:extLst>
              <a:ext uri="{FF2B5EF4-FFF2-40B4-BE49-F238E27FC236}">
                <a16:creationId xmlns:a16="http://schemas.microsoft.com/office/drawing/2014/main" id="{343C2ADF-33AE-4143-9208-1C25713E1DA9}"/>
              </a:ext>
            </a:extLst>
          </p:cNvPr>
          <p:cNvPicPr>
            <a:picLocks noChangeAspect="1"/>
          </p:cNvPicPr>
          <p:nvPr/>
        </p:nvPicPr>
        <p:blipFill>
          <a:blip r:embed="rId3"/>
          <a:stretch>
            <a:fillRect/>
          </a:stretch>
        </p:blipFill>
        <p:spPr>
          <a:xfrm>
            <a:off x="525398" y="2590902"/>
            <a:ext cx="2514600" cy="1191620"/>
          </a:xfrm>
          <a:prstGeom prst="rect">
            <a:avLst/>
          </a:prstGeom>
        </p:spPr>
      </p:pic>
      <p:pic>
        <p:nvPicPr>
          <p:cNvPr id="19" name="Picture 18">
            <a:extLst>
              <a:ext uri="{FF2B5EF4-FFF2-40B4-BE49-F238E27FC236}">
                <a16:creationId xmlns:a16="http://schemas.microsoft.com/office/drawing/2014/main" id="{8964C765-821F-4735-A5EC-D8F233491DA5}"/>
              </a:ext>
            </a:extLst>
          </p:cNvPr>
          <p:cNvPicPr>
            <a:picLocks noChangeAspect="1"/>
          </p:cNvPicPr>
          <p:nvPr/>
        </p:nvPicPr>
        <p:blipFill>
          <a:blip r:embed="rId4"/>
          <a:stretch>
            <a:fillRect/>
          </a:stretch>
        </p:blipFill>
        <p:spPr>
          <a:xfrm>
            <a:off x="525398" y="3889584"/>
            <a:ext cx="2514600" cy="1149799"/>
          </a:xfrm>
          <a:prstGeom prst="rect">
            <a:avLst/>
          </a:prstGeom>
        </p:spPr>
      </p:pic>
      <p:pic>
        <p:nvPicPr>
          <p:cNvPr id="20" name="Picture 19">
            <a:extLst>
              <a:ext uri="{FF2B5EF4-FFF2-40B4-BE49-F238E27FC236}">
                <a16:creationId xmlns:a16="http://schemas.microsoft.com/office/drawing/2014/main" id="{EB749F9D-4BC6-4852-9A45-C09273939CFC}"/>
              </a:ext>
            </a:extLst>
          </p:cNvPr>
          <p:cNvPicPr>
            <a:picLocks noChangeAspect="1"/>
          </p:cNvPicPr>
          <p:nvPr/>
        </p:nvPicPr>
        <p:blipFill>
          <a:blip r:embed="rId5"/>
          <a:stretch>
            <a:fillRect/>
          </a:stretch>
        </p:blipFill>
        <p:spPr>
          <a:xfrm>
            <a:off x="525398" y="5146445"/>
            <a:ext cx="2514600" cy="1190625"/>
          </a:xfrm>
          <a:prstGeom prst="rect">
            <a:avLst/>
          </a:prstGeom>
        </p:spPr>
      </p:pic>
      <p:pic>
        <p:nvPicPr>
          <p:cNvPr id="21" name="Picture 20">
            <a:extLst>
              <a:ext uri="{FF2B5EF4-FFF2-40B4-BE49-F238E27FC236}">
                <a16:creationId xmlns:a16="http://schemas.microsoft.com/office/drawing/2014/main" id="{16E35542-49E5-4DEF-9C8A-DBB4AF66C032}"/>
              </a:ext>
            </a:extLst>
          </p:cNvPr>
          <p:cNvPicPr>
            <a:picLocks noChangeAspect="1"/>
          </p:cNvPicPr>
          <p:nvPr/>
        </p:nvPicPr>
        <p:blipFill>
          <a:blip r:embed="rId6"/>
          <a:stretch>
            <a:fillRect/>
          </a:stretch>
        </p:blipFill>
        <p:spPr>
          <a:xfrm>
            <a:off x="3397948" y="1321790"/>
            <a:ext cx="2543175" cy="1143000"/>
          </a:xfrm>
          <a:prstGeom prst="rect">
            <a:avLst/>
          </a:prstGeom>
        </p:spPr>
      </p:pic>
      <p:pic>
        <p:nvPicPr>
          <p:cNvPr id="23" name="Picture 22">
            <a:extLst>
              <a:ext uri="{FF2B5EF4-FFF2-40B4-BE49-F238E27FC236}">
                <a16:creationId xmlns:a16="http://schemas.microsoft.com/office/drawing/2014/main" id="{19C7A4D0-73F5-4B5B-AF57-0F2C87E654B7}"/>
              </a:ext>
            </a:extLst>
          </p:cNvPr>
          <p:cNvPicPr>
            <a:picLocks noChangeAspect="1"/>
          </p:cNvPicPr>
          <p:nvPr/>
        </p:nvPicPr>
        <p:blipFill>
          <a:blip r:embed="rId7"/>
          <a:stretch>
            <a:fillRect/>
          </a:stretch>
        </p:blipFill>
        <p:spPr>
          <a:xfrm>
            <a:off x="3397948" y="2615211"/>
            <a:ext cx="2514600" cy="1169581"/>
          </a:xfrm>
          <a:prstGeom prst="rect">
            <a:avLst/>
          </a:prstGeom>
        </p:spPr>
      </p:pic>
      <p:pic>
        <p:nvPicPr>
          <p:cNvPr id="25" name="Picture 24">
            <a:extLst>
              <a:ext uri="{FF2B5EF4-FFF2-40B4-BE49-F238E27FC236}">
                <a16:creationId xmlns:a16="http://schemas.microsoft.com/office/drawing/2014/main" id="{70F78BF3-D538-42D7-A2BD-BC1CFFF8D43B}"/>
              </a:ext>
            </a:extLst>
          </p:cNvPr>
          <p:cNvPicPr>
            <a:picLocks noChangeAspect="1"/>
          </p:cNvPicPr>
          <p:nvPr/>
        </p:nvPicPr>
        <p:blipFill>
          <a:blip r:embed="rId8"/>
          <a:stretch>
            <a:fillRect/>
          </a:stretch>
        </p:blipFill>
        <p:spPr>
          <a:xfrm>
            <a:off x="3397948" y="3886858"/>
            <a:ext cx="2514600" cy="1174775"/>
          </a:xfrm>
          <a:prstGeom prst="rect">
            <a:avLst/>
          </a:prstGeom>
        </p:spPr>
      </p:pic>
      <p:pic>
        <p:nvPicPr>
          <p:cNvPr id="27" name="Picture 26">
            <a:extLst>
              <a:ext uri="{FF2B5EF4-FFF2-40B4-BE49-F238E27FC236}">
                <a16:creationId xmlns:a16="http://schemas.microsoft.com/office/drawing/2014/main" id="{20169AAE-465E-490B-A26B-8625F331A9F9}"/>
              </a:ext>
            </a:extLst>
          </p:cNvPr>
          <p:cNvPicPr>
            <a:picLocks noChangeAspect="1"/>
          </p:cNvPicPr>
          <p:nvPr/>
        </p:nvPicPr>
        <p:blipFill>
          <a:blip r:embed="rId9"/>
          <a:stretch>
            <a:fillRect/>
          </a:stretch>
        </p:blipFill>
        <p:spPr>
          <a:xfrm>
            <a:off x="6299073" y="1298135"/>
            <a:ext cx="2543175" cy="1125055"/>
          </a:xfrm>
          <a:prstGeom prst="rect">
            <a:avLst/>
          </a:prstGeom>
        </p:spPr>
      </p:pic>
      <p:pic>
        <p:nvPicPr>
          <p:cNvPr id="29" name="Picture 28">
            <a:extLst>
              <a:ext uri="{FF2B5EF4-FFF2-40B4-BE49-F238E27FC236}">
                <a16:creationId xmlns:a16="http://schemas.microsoft.com/office/drawing/2014/main" id="{9E4BDD88-8B4D-4035-A98A-B5334850E3B1}"/>
              </a:ext>
            </a:extLst>
          </p:cNvPr>
          <p:cNvPicPr>
            <a:picLocks noChangeAspect="1"/>
          </p:cNvPicPr>
          <p:nvPr/>
        </p:nvPicPr>
        <p:blipFill>
          <a:blip r:embed="rId10"/>
          <a:stretch>
            <a:fillRect/>
          </a:stretch>
        </p:blipFill>
        <p:spPr>
          <a:xfrm>
            <a:off x="3397948" y="5175020"/>
            <a:ext cx="2514600" cy="1189074"/>
          </a:xfrm>
          <a:prstGeom prst="rect">
            <a:avLst/>
          </a:prstGeom>
        </p:spPr>
      </p:pic>
      <p:pic>
        <p:nvPicPr>
          <p:cNvPr id="30" name="Picture 29">
            <a:extLst>
              <a:ext uri="{FF2B5EF4-FFF2-40B4-BE49-F238E27FC236}">
                <a16:creationId xmlns:a16="http://schemas.microsoft.com/office/drawing/2014/main" id="{593CC6AC-84C1-4CE6-9B72-FDBFB846858E}"/>
              </a:ext>
            </a:extLst>
          </p:cNvPr>
          <p:cNvPicPr>
            <a:picLocks noChangeAspect="1"/>
          </p:cNvPicPr>
          <p:nvPr/>
        </p:nvPicPr>
        <p:blipFill>
          <a:blip r:embed="rId11"/>
          <a:stretch>
            <a:fillRect/>
          </a:stretch>
        </p:blipFill>
        <p:spPr>
          <a:xfrm>
            <a:off x="6318123" y="2615211"/>
            <a:ext cx="2524125" cy="1167311"/>
          </a:xfrm>
          <a:prstGeom prst="rect">
            <a:avLst/>
          </a:prstGeom>
        </p:spPr>
      </p:pic>
      <p:pic>
        <p:nvPicPr>
          <p:cNvPr id="31" name="Picture 30">
            <a:extLst>
              <a:ext uri="{FF2B5EF4-FFF2-40B4-BE49-F238E27FC236}">
                <a16:creationId xmlns:a16="http://schemas.microsoft.com/office/drawing/2014/main" id="{EF1A92E9-361A-4104-9A34-EB03BF943B70}"/>
              </a:ext>
            </a:extLst>
          </p:cNvPr>
          <p:cNvPicPr>
            <a:picLocks noChangeAspect="1"/>
          </p:cNvPicPr>
          <p:nvPr/>
        </p:nvPicPr>
        <p:blipFill>
          <a:blip r:embed="rId12"/>
          <a:stretch>
            <a:fillRect/>
          </a:stretch>
        </p:blipFill>
        <p:spPr>
          <a:xfrm>
            <a:off x="6318123" y="3899559"/>
            <a:ext cx="2524125" cy="1174775"/>
          </a:xfrm>
          <a:prstGeom prst="rect">
            <a:avLst/>
          </a:prstGeom>
        </p:spPr>
      </p:pic>
      <p:pic>
        <p:nvPicPr>
          <p:cNvPr id="32" name="Picture 31">
            <a:extLst>
              <a:ext uri="{FF2B5EF4-FFF2-40B4-BE49-F238E27FC236}">
                <a16:creationId xmlns:a16="http://schemas.microsoft.com/office/drawing/2014/main" id="{5FB460CA-B969-4D3B-AF5B-5D4C0BB9AB38}"/>
              </a:ext>
            </a:extLst>
          </p:cNvPr>
          <p:cNvPicPr>
            <a:picLocks noChangeAspect="1"/>
          </p:cNvPicPr>
          <p:nvPr/>
        </p:nvPicPr>
        <p:blipFill>
          <a:blip r:embed="rId13"/>
          <a:stretch>
            <a:fillRect/>
          </a:stretch>
        </p:blipFill>
        <p:spPr>
          <a:xfrm>
            <a:off x="6299073" y="5175020"/>
            <a:ext cx="2543175" cy="1189074"/>
          </a:xfrm>
          <a:prstGeom prst="rect">
            <a:avLst/>
          </a:prstGeom>
        </p:spPr>
      </p:pic>
      <p:pic>
        <p:nvPicPr>
          <p:cNvPr id="33" name="Picture 32">
            <a:extLst>
              <a:ext uri="{FF2B5EF4-FFF2-40B4-BE49-F238E27FC236}">
                <a16:creationId xmlns:a16="http://schemas.microsoft.com/office/drawing/2014/main" id="{047F80E8-9868-413F-8082-D348EB682FC5}"/>
              </a:ext>
            </a:extLst>
          </p:cNvPr>
          <p:cNvPicPr>
            <a:picLocks noChangeAspect="1"/>
          </p:cNvPicPr>
          <p:nvPr/>
        </p:nvPicPr>
        <p:blipFill>
          <a:blip r:embed="rId14"/>
          <a:stretch>
            <a:fillRect/>
          </a:stretch>
        </p:blipFill>
        <p:spPr>
          <a:xfrm>
            <a:off x="9247251" y="1298135"/>
            <a:ext cx="2476499" cy="1143001"/>
          </a:xfrm>
          <a:prstGeom prst="rect">
            <a:avLst/>
          </a:prstGeom>
        </p:spPr>
      </p:pic>
      <p:pic>
        <p:nvPicPr>
          <p:cNvPr id="34" name="Picture 33">
            <a:extLst>
              <a:ext uri="{FF2B5EF4-FFF2-40B4-BE49-F238E27FC236}">
                <a16:creationId xmlns:a16="http://schemas.microsoft.com/office/drawing/2014/main" id="{A0D19508-3E8F-4F91-A70E-7611F5FF88C2}"/>
              </a:ext>
            </a:extLst>
          </p:cNvPr>
          <p:cNvPicPr>
            <a:picLocks noChangeAspect="1"/>
          </p:cNvPicPr>
          <p:nvPr/>
        </p:nvPicPr>
        <p:blipFill>
          <a:blip r:embed="rId15"/>
          <a:stretch>
            <a:fillRect/>
          </a:stretch>
        </p:blipFill>
        <p:spPr>
          <a:xfrm>
            <a:off x="9247252" y="2615211"/>
            <a:ext cx="2476500" cy="1191620"/>
          </a:xfrm>
          <a:prstGeom prst="rect">
            <a:avLst/>
          </a:prstGeom>
        </p:spPr>
      </p:pic>
      <p:pic>
        <p:nvPicPr>
          <p:cNvPr id="35" name="Picture 34">
            <a:extLst>
              <a:ext uri="{FF2B5EF4-FFF2-40B4-BE49-F238E27FC236}">
                <a16:creationId xmlns:a16="http://schemas.microsoft.com/office/drawing/2014/main" id="{8860C637-9B0B-446F-821A-12889151E716}"/>
              </a:ext>
            </a:extLst>
          </p:cNvPr>
          <p:cNvPicPr>
            <a:picLocks noChangeAspect="1"/>
          </p:cNvPicPr>
          <p:nvPr/>
        </p:nvPicPr>
        <p:blipFill>
          <a:blip r:embed="rId16"/>
          <a:stretch>
            <a:fillRect/>
          </a:stretch>
        </p:blipFill>
        <p:spPr>
          <a:xfrm>
            <a:off x="9228773" y="3914990"/>
            <a:ext cx="2437829" cy="1174776"/>
          </a:xfrm>
          <a:prstGeom prst="rect">
            <a:avLst/>
          </a:prstGeom>
        </p:spPr>
      </p:pic>
      <p:pic>
        <p:nvPicPr>
          <p:cNvPr id="36" name="Picture 35">
            <a:extLst>
              <a:ext uri="{FF2B5EF4-FFF2-40B4-BE49-F238E27FC236}">
                <a16:creationId xmlns:a16="http://schemas.microsoft.com/office/drawing/2014/main" id="{EB6C2094-C1A0-4245-88BA-A0FF4227D615}"/>
              </a:ext>
            </a:extLst>
          </p:cNvPr>
          <p:cNvPicPr>
            <a:picLocks noChangeAspect="1"/>
          </p:cNvPicPr>
          <p:nvPr/>
        </p:nvPicPr>
        <p:blipFill>
          <a:blip r:embed="rId17"/>
          <a:stretch>
            <a:fillRect/>
          </a:stretch>
        </p:blipFill>
        <p:spPr>
          <a:xfrm>
            <a:off x="9228200" y="5179007"/>
            <a:ext cx="2437829" cy="1181100"/>
          </a:xfrm>
          <a:prstGeom prst="rect">
            <a:avLst/>
          </a:prstGeom>
        </p:spPr>
      </p:pic>
    </p:spTree>
    <p:extLst>
      <p:ext uri="{BB962C8B-B14F-4D97-AF65-F5344CB8AC3E}">
        <p14:creationId xmlns:p14="http://schemas.microsoft.com/office/powerpoint/2010/main" val="116306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CF5D-AE8C-46F1-ABB3-AD9164B4D80A}"/>
              </a:ext>
            </a:extLst>
          </p:cNvPr>
          <p:cNvSpPr>
            <a:spLocks noGrp="1"/>
          </p:cNvSpPr>
          <p:nvPr>
            <p:ph type="title"/>
          </p:nvPr>
        </p:nvSpPr>
        <p:spPr>
          <a:xfrm>
            <a:off x="838200" y="136525"/>
            <a:ext cx="10515600" cy="1325563"/>
          </a:xfrm>
        </p:spPr>
        <p:txBody>
          <a:bodyPr/>
          <a:lstStyle/>
          <a:p>
            <a:r>
              <a:rPr lang="en-US" dirty="0"/>
              <a:t>Final Output</a:t>
            </a:r>
          </a:p>
        </p:txBody>
      </p:sp>
      <p:sp>
        <p:nvSpPr>
          <p:cNvPr id="3" name="Slide Number Placeholder 2">
            <a:extLst>
              <a:ext uri="{FF2B5EF4-FFF2-40B4-BE49-F238E27FC236}">
                <a16:creationId xmlns:a16="http://schemas.microsoft.com/office/drawing/2014/main" id="{95F09A0A-2397-4A57-94F6-49F5BD005E98}"/>
              </a:ext>
            </a:extLst>
          </p:cNvPr>
          <p:cNvSpPr>
            <a:spLocks noGrp="1"/>
          </p:cNvSpPr>
          <p:nvPr>
            <p:ph type="sldNum" sz="quarter" idx="12"/>
          </p:nvPr>
        </p:nvSpPr>
        <p:spPr/>
        <p:txBody>
          <a:bodyPr/>
          <a:lstStyle/>
          <a:p>
            <a:fld id="{03DC2DEF-D2FE-4B45-ABA4-9F153FD1C98A}" type="slidenum">
              <a:rPr lang="en-US" smtClean="0"/>
              <a:pPr/>
              <a:t>15</a:t>
            </a:fld>
            <a:endParaRPr lang="en-US" dirty="0"/>
          </a:p>
        </p:txBody>
      </p:sp>
      <p:sp>
        <p:nvSpPr>
          <p:cNvPr id="4" name="TextBox 3">
            <a:extLst>
              <a:ext uri="{FF2B5EF4-FFF2-40B4-BE49-F238E27FC236}">
                <a16:creationId xmlns:a16="http://schemas.microsoft.com/office/drawing/2014/main" id="{4E62A890-5DBA-4466-989D-AE74B782EA6F}"/>
              </a:ext>
            </a:extLst>
          </p:cNvPr>
          <p:cNvSpPr txBox="1"/>
          <p:nvPr/>
        </p:nvSpPr>
        <p:spPr>
          <a:xfrm>
            <a:off x="467360" y="1462088"/>
            <a:ext cx="11013440" cy="4801314"/>
          </a:xfrm>
          <a:prstGeom prst="rect">
            <a:avLst/>
          </a:prstGeom>
          <a:noFill/>
        </p:spPr>
        <p:txBody>
          <a:bodyPr wrap="square" numCol="1" rtlCol="0">
            <a:spAutoFit/>
          </a:bodyPr>
          <a:lstStyle/>
          <a:p>
            <a:pPr marL="285750" indent="-285750">
              <a:buFont typeface="Arial" panose="020B0604020202020204" pitchFamily="34" charset="0"/>
              <a:buChar char="•"/>
            </a:pPr>
            <a:r>
              <a:rPr lang="en-US" dirty="0"/>
              <a:t>User will see reliable accurate information regarding the acquisition of stock and use the data to determine whether a user should buy or sell stocks or simply hold on to them for now. </a:t>
            </a:r>
          </a:p>
          <a:p>
            <a:pPr marL="285750" indent="-285750">
              <a:buFont typeface="Arial" panose="020B0604020202020204" pitchFamily="34" charset="0"/>
              <a:buChar char="•"/>
            </a:pPr>
            <a:r>
              <a:rPr lang="en" sz="1800" b="1" dirty="0">
                <a:solidFill>
                  <a:schemeClr val="lt1"/>
                </a:solidFill>
                <a:latin typeface="Calibri Light" panose="020F0302020204030204" pitchFamily="34" charset="0"/>
                <a:ea typeface="Maven Pro"/>
                <a:cs typeface="Calibri Light" panose="020F0302020204030204" pitchFamily="34" charset="0"/>
                <a:sym typeface="Maven Pro"/>
              </a:rPr>
              <a:t>We used several features and academic research to figure out that media plays crucial role in market  volatility. We redefine sentiment and multivariate to extract data from news articles to see the affect on future prices of stocks</a:t>
            </a:r>
            <a:endParaRPr lang="en-US" dirty="0">
              <a:latin typeface="Calibri Light" panose="020F0302020204030204" pitchFamily="34" charset="0"/>
              <a:cs typeface="Calibri Light" panose="020F0302020204030204" pitchFamily="34" charset="0"/>
            </a:endParaRPr>
          </a:p>
          <a:p>
            <a:endParaRPr lang="en-US" dirty="0"/>
          </a:p>
          <a:p>
            <a:pPr marL="285750" indent="-285750">
              <a:buFont typeface="Arial" panose="020B0604020202020204" pitchFamily="34" charset="0"/>
              <a:buChar char="•"/>
            </a:pPr>
            <a:r>
              <a:rPr lang="en-US" dirty="0"/>
              <a:t>News Media and Social Media’s influence: Extreme events let to biased and unbiased media coverage which affects stock prices based on the financial sentiment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 sz="1800" b="1" dirty="0">
                <a:solidFill>
                  <a:schemeClr val="lt1"/>
                </a:solidFill>
                <a:latin typeface="Calibri Light" panose="020F0302020204030204" pitchFamily="34" charset="0"/>
                <a:ea typeface="Maven Pro"/>
                <a:cs typeface="Calibri Light" panose="020F0302020204030204" pitchFamily="34" charset="0"/>
                <a:sym typeface="Maven Pro"/>
              </a:rPr>
              <a:t>This is supervised learning task since the data is provided with target variable is next day's price . </a:t>
            </a:r>
            <a:r>
              <a:rPr lang="en" sz="1800" b="1" dirty="0">
                <a:solidFill>
                  <a:srgbClr val="FFFF00"/>
                </a:solidFill>
                <a:latin typeface="Calibri Light" panose="020F0302020204030204" pitchFamily="34" charset="0"/>
                <a:ea typeface="Maven Pro"/>
                <a:cs typeface="Calibri Light" panose="020F0302020204030204" pitchFamily="34" charset="0"/>
                <a:sym typeface="Maven Pro"/>
              </a:rPr>
              <a:t>Data       features include parameters, prices,VIX, Sentiment, Closing Price and Volume</a:t>
            </a:r>
          </a:p>
          <a:p>
            <a:pPr marL="285750" indent="-285750">
              <a:buFont typeface="Arial" panose="020B0604020202020204" pitchFamily="34" charset="0"/>
              <a:buChar char="•"/>
            </a:pPr>
            <a:endParaRPr lang="en" b="1" dirty="0">
              <a:solidFill>
                <a:srgbClr val="FFFF00"/>
              </a:solidFill>
              <a:latin typeface="Calibri Light" panose="020F0302020204030204" pitchFamily="34" charset="0"/>
              <a:cs typeface="Calibri Light" panose="020F0302020204030204" pitchFamily="34" charset="0"/>
              <a:sym typeface="Maven Pro"/>
            </a:endParaRPr>
          </a:p>
          <a:p>
            <a:pPr marL="285750" indent="-285750">
              <a:buFont typeface="Arial" panose="020B0604020202020204" pitchFamily="34" charset="0"/>
              <a:buChar char="•"/>
            </a:pPr>
            <a:r>
              <a:rPr lang="en" sz="1800" b="1" dirty="0">
                <a:solidFill>
                  <a:schemeClr val="lt1"/>
                </a:solidFill>
                <a:latin typeface="Calibri Light" panose="020F0302020204030204" pitchFamily="34" charset="0"/>
                <a:ea typeface="Maven Pro"/>
                <a:cs typeface="Calibri Light" panose="020F0302020204030204" pitchFamily="34" charset="0"/>
                <a:sym typeface="Maven Pro"/>
              </a:rPr>
              <a:t>In deep learning, a convolutional neural network is a class of deep neural networks, most commonly applied to analyzing visual imagery. They are also known as shift invariant or space invariant artificial neural networks, based on their shared-weights architecture and translation invariance characteristics. We repurposed it to multivarious signal to get readable result in order to incorporate the information from all features and identifies the features significant to predict the price for the next day</a:t>
            </a:r>
            <a:endParaRPr lang="en-US"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220198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8417-BC25-4513-B218-3CFD18E8E81E}"/>
              </a:ext>
            </a:extLst>
          </p:cNvPr>
          <p:cNvSpPr>
            <a:spLocks noGrp="1"/>
          </p:cNvSpPr>
          <p:nvPr>
            <p:ph type="title"/>
          </p:nvPr>
        </p:nvSpPr>
        <p:spPr/>
        <p:txBody>
          <a:bodyPr/>
          <a:lstStyle/>
          <a:p>
            <a:r>
              <a:rPr lang="en-US" dirty="0" err="1"/>
              <a:t>FrontEnd</a:t>
            </a:r>
            <a:endParaRPr lang="en-US" dirty="0"/>
          </a:p>
        </p:txBody>
      </p:sp>
      <p:sp>
        <p:nvSpPr>
          <p:cNvPr id="3" name="Slide Number Placeholder 2">
            <a:extLst>
              <a:ext uri="{FF2B5EF4-FFF2-40B4-BE49-F238E27FC236}">
                <a16:creationId xmlns:a16="http://schemas.microsoft.com/office/drawing/2014/main" id="{CB2E5FD0-D7C6-4249-86E7-58D88F507283}"/>
              </a:ext>
            </a:extLst>
          </p:cNvPr>
          <p:cNvSpPr>
            <a:spLocks noGrp="1"/>
          </p:cNvSpPr>
          <p:nvPr>
            <p:ph type="sldNum" sz="quarter" idx="12"/>
          </p:nvPr>
        </p:nvSpPr>
        <p:spPr/>
        <p:txBody>
          <a:bodyPr/>
          <a:lstStyle/>
          <a:p>
            <a:fld id="{03DC2DEF-D2FE-4B45-ABA4-9F153FD1C98A}" type="slidenum">
              <a:rPr lang="en-US" smtClean="0"/>
              <a:pPr/>
              <a:t>16</a:t>
            </a:fld>
            <a:endParaRPr lang="en-US" dirty="0"/>
          </a:p>
        </p:txBody>
      </p:sp>
      <p:pic>
        <p:nvPicPr>
          <p:cNvPr id="5" name="Picture 4">
            <a:extLst>
              <a:ext uri="{FF2B5EF4-FFF2-40B4-BE49-F238E27FC236}">
                <a16:creationId xmlns:a16="http://schemas.microsoft.com/office/drawing/2014/main" id="{27230BB7-C2F5-4D3D-8AD8-CB61F6434BB7}"/>
              </a:ext>
            </a:extLst>
          </p:cNvPr>
          <p:cNvPicPr>
            <a:picLocks noChangeAspect="1"/>
          </p:cNvPicPr>
          <p:nvPr/>
        </p:nvPicPr>
        <p:blipFill>
          <a:blip r:embed="rId3"/>
          <a:stretch>
            <a:fillRect/>
          </a:stretch>
        </p:blipFill>
        <p:spPr>
          <a:xfrm>
            <a:off x="940376" y="1360910"/>
            <a:ext cx="9945488" cy="5325218"/>
          </a:xfrm>
          <a:prstGeom prst="rect">
            <a:avLst/>
          </a:prstGeom>
        </p:spPr>
      </p:pic>
    </p:spTree>
    <p:extLst>
      <p:ext uri="{BB962C8B-B14F-4D97-AF65-F5344CB8AC3E}">
        <p14:creationId xmlns:p14="http://schemas.microsoft.com/office/powerpoint/2010/main" val="225870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80B6F-9F16-4356-939E-2FBDC8EA9B48}"/>
              </a:ext>
            </a:extLst>
          </p:cNvPr>
          <p:cNvSpPr>
            <a:spLocks noGrp="1"/>
          </p:cNvSpPr>
          <p:nvPr>
            <p:ph type="sldNum" sz="quarter" idx="12"/>
          </p:nvPr>
        </p:nvSpPr>
        <p:spPr/>
        <p:txBody>
          <a:bodyPr/>
          <a:lstStyle/>
          <a:p>
            <a:fld id="{03DC2DEF-D2FE-4B45-ABA4-9F153FD1C98A}" type="slidenum">
              <a:rPr lang="en-US" smtClean="0"/>
              <a:pPr/>
              <a:t>17</a:t>
            </a:fld>
            <a:endParaRPr lang="en-US" dirty="0"/>
          </a:p>
        </p:txBody>
      </p:sp>
      <p:pic>
        <p:nvPicPr>
          <p:cNvPr id="4" name="Picture 3">
            <a:extLst>
              <a:ext uri="{FF2B5EF4-FFF2-40B4-BE49-F238E27FC236}">
                <a16:creationId xmlns:a16="http://schemas.microsoft.com/office/drawing/2014/main" id="{7EA488A6-9AA4-474F-B1E4-D7115703E2B8}"/>
              </a:ext>
            </a:extLst>
          </p:cNvPr>
          <p:cNvPicPr>
            <a:picLocks noChangeAspect="1"/>
          </p:cNvPicPr>
          <p:nvPr/>
        </p:nvPicPr>
        <p:blipFill>
          <a:blip r:embed="rId3"/>
          <a:stretch>
            <a:fillRect/>
          </a:stretch>
        </p:blipFill>
        <p:spPr>
          <a:xfrm>
            <a:off x="1166124" y="871180"/>
            <a:ext cx="9859751" cy="5115639"/>
          </a:xfrm>
          <a:prstGeom prst="rect">
            <a:avLst/>
          </a:prstGeom>
        </p:spPr>
      </p:pic>
    </p:spTree>
    <p:extLst>
      <p:ext uri="{BB962C8B-B14F-4D97-AF65-F5344CB8AC3E}">
        <p14:creationId xmlns:p14="http://schemas.microsoft.com/office/powerpoint/2010/main" val="3580965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52000">
              <a:srgbClr val="E6E6E6"/>
            </a:gs>
            <a:gs pos="66000">
              <a:srgbClr val="0070C0"/>
            </a:gs>
          </a:gsLst>
          <a:lin ang="612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1195324" y="4647438"/>
            <a:ext cx="10439400" cy="1175444"/>
          </a:xfrm>
        </p:spPr>
        <p:txBody>
          <a:bodyPr>
            <a:normAutofit/>
          </a:bodyPr>
          <a:lstStyle/>
          <a:p>
            <a:r>
              <a:rPr lang="en-US" dirty="0"/>
              <a:t>Any Questions?</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18</a:t>
            </a:fld>
            <a:endParaRPr lang="en-US" dirty="0"/>
          </a:p>
        </p:txBody>
      </p:sp>
      <p:pic>
        <p:nvPicPr>
          <p:cNvPr id="4" name="Picture 3">
            <a:extLst>
              <a:ext uri="{FF2B5EF4-FFF2-40B4-BE49-F238E27FC236}">
                <a16:creationId xmlns:a16="http://schemas.microsoft.com/office/drawing/2014/main" id="{0E50DC24-A4F5-42C1-980C-B4FBFCCA6361}"/>
              </a:ext>
            </a:extLst>
          </p:cNvPr>
          <p:cNvPicPr>
            <a:picLocks noChangeAspect="1"/>
          </p:cNvPicPr>
          <p:nvPr/>
        </p:nvPicPr>
        <p:blipFill>
          <a:blip r:embed="rId2"/>
          <a:stretch>
            <a:fillRect/>
          </a:stretch>
        </p:blipFill>
        <p:spPr>
          <a:xfrm>
            <a:off x="3190241" y="0"/>
            <a:ext cx="6258122" cy="4647438"/>
          </a:xfrm>
          <a:prstGeom prst="rect">
            <a:avLst/>
          </a:prstGeom>
        </p:spPr>
      </p:pic>
    </p:spTree>
    <p:extLst>
      <p:ext uri="{BB962C8B-B14F-4D97-AF65-F5344CB8AC3E}">
        <p14:creationId xmlns:p14="http://schemas.microsoft.com/office/powerpoint/2010/main" val="286876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19</a:t>
            </a:fld>
            <a:endParaRPr lang="en-US" dirty="0"/>
          </a:p>
        </p:txBody>
      </p:sp>
      <p:pic>
        <p:nvPicPr>
          <p:cNvPr id="15" name="Picture 14">
            <a:extLst>
              <a:ext uri="{FF2B5EF4-FFF2-40B4-BE49-F238E27FC236}">
                <a16:creationId xmlns:a16="http://schemas.microsoft.com/office/drawing/2014/main" id="{73930C42-1F41-437A-B1B0-032FE76BFFA9}"/>
              </a:ext>
            </a:extLst>
          </p:cNvPr>
          <p:cNvPicPr>
            <a:picLocks noChangeAspect="1"/>
          </p:cNvPicPr>
          <p:nvPr/>
        </p:nvPicPr>
        <p:blipFill>
          <a:blip r:embed="rId2"/>
          <a:stretch>
            <a:fillRect/>
          </a:stretch>
        </p:blipFill>
        <p:spPr>
          <a:xfrm>
            <a:off x="0" y="0"/>
            <a:ext cx="12263120" cy="6858000"/>
          </a:xfrm>
          <a:prstGeom prst="rect">
            <a:avLst/>
          </a:prstGeom>
        </p:spPr>
      </p:pic>
      <p:sp>
        <p:nvSpPr>
          <p:cNvPr id="17" name="TextBox 16">
            <a:extLst>
              <a:ext uri="{FF2B5EF4-FFF2-40B4-BE49-F238E27FC236}">
                <a16:creationId xmlns:a16="http://schemas.microsoft.com/office/drawing/2014/main" id="{ED3880AF-BA5D-46F9-BDB4-766F567142D7}"/>
              </a:ext>
            </a:extLst>
          </p:cNvPr>
          <p:cNvSpPr txBox="1"/>
          <p:nvPr/>
        </p:nvSpPr>
        <p:spPr>
          <a:xfrm>
            <a:off x="3053080" y="538479"/>
            <a:ext cx="6380480"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Thank You</a:t>
            </a:r>
          </a:p>
        </p:txBody>
      </p:sp>
      <p:pic>
        <p:nvPicPr>
          <p:cNvPr id="19" name="Picture 18">
            <a:extLst>
              <a:ext uri="{FF2B5EF4-FFF2-40B4-BE49-F238E27FC236}">
                <a16:creationId xmlns:a16="http://schemas.microsoft.com/office/drawing/2014/main" id="{06D34523-D9B1-4321-B6C3-0BACFFFF51D7}"/>
              </a:ext>
            </a:extLst>
          </p:cNvPr>
          <p:cNvPicPr>
            <a:picLocks noChangeAspect="1"/>
          </p:cNvPicPr>
          <p:nvPr/>
        </p:nvPicPr>
        <p:blipFill rotWithShape="1">
          <a:blip r:embed="rId3"/>
          <a:srcRect b="12285"/>
          <a:stretch/>
        </p:blipFill>
        <p:spPr>
          <a:xfrm>
            <a:off x="0" y="4010660"/>
            <a:ext cx="3962400" cy="2847340"/>
          </a:xfrm>
          <a:prstGeom prst="rect">
            <a:avLst/>
          </a:prstGeom>
          <a:blipFill>
            <a:blip r:embed="rId4"/>
            <a:tile tx="0" ty="0" sx="100000" sy="100000" flip="none" algn="tl"/>
          </a:blipFill>
          <a:effectLst>
            <a:innerShdw blurRad="114300">
              <a:prstClr val="black"/>
            </a:innerShdw>
            <a:reflection stA="45000" endPos="0" dir="5400000" sy="-100000" algn="bl" rotWithShape="0"/>
            <a:softEdge rad="215900"/>
          </a:effectLst>
        </p:spPr>
      </p:pic>
    </p:spTree>
    <p:extLst>
      <p:ext uri="{BB962C8B-B14F-4D97-AF65-F5344CB8AC3E}">
        <p14:creationId xmlns:p14="http://schemas.microsoft.com/office/powerpoint/2010/main" val="290002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588718" y="136525"/>
            <a:ext cx="5272764" cy="883107"/>
          </a:xfrm>
        </p:spPr>
        <p:txBody>
          <a:bodyPr/>
          <a:lstStyle/>
          <a:p>
            <a:r>
              <a:rPr lang="en-US" dirty="0"/>
              <a:t>Algorithmic Trading</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588718" y="1696721"/>
            <a:ext cx="5272764" cy="4444230"/>
          </a:xfrm>
        </p:spPr>
        <p:txBody>
          <a:bodyPr>
            <a:normAutofit/>
          </a:bodyPr>
          <a:lstStyle/>
          <a:p>
            <a:r>
              <a:rPr lang="en-US" dirty="0">
                <a:solidFill>
                  <a:srgbClr val="E6E6E6"/>
                </a:solidFill>
              </a:rPr>
              <a:t>Using NLP / Logistic Regression to Predict Future Stock Movement</a:t>
            </a:r>
          </a:p>
          <a:p>
            <a:r>
              <a:rPr lang="en-US" dirty="0">
                <a:solidFill>
                  <a:srgbClr val="E6E6E6"/>
                </a:solidFill>
              </a:rPr>
              <a:t>Program that allows a user to choose a stock from the S&amp;P 500 or VIX run a logistic regression model to predict the price movement of this stock ‘s on the future trade based on current sentiments of Reuters news articles and social media post related to that organization. </a:t>
            </a:r>
          </a:p>
          <a:p>
            <a:r>
              <a:rPr lang="en-US" dirty="0">
                <a:solidFill>
                  <a:srgbClr val="E6E6E6"/>
                </a:solidFill>
              </a:rPr>
              <a:t>This platform performs data training using various models to provide best analysis to help traders decide whether to buy or sell the stock.</a:t>
            </a:r>
          </a:p>
          <a:p>
            <a:endParaRPr lang="en-US" dirty="0"/>
          </a:p>
          <a:p>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8" name="Picture Placeholder 7">
            <a:extLst>
              <a:ext uri="{FF2B5EF4-FFF2-40B4-BE49-F238E27FC236}">
                <a16:creationId xmlns:a16="http://schemas.microsoft.com/office/drawing/2014/main" id="{EA5BBC9E-5ECD-4664-AE90-5EF3871F4959}"/>
              </a:ext>
            </a:extLst>
          </p:cNvPr>
          <p:cNvPicPr>
            <a:picLocks noGrp="1" noChangeAspect="1"/>
          </p:cNvPicPr>
          <p:nvPr>
            <p:ph type="pic" sz="quarter" idx="13"/>
          </p:nvPr>
        </p:nvPicPr>
        <p:blipFill>
          <a:blip r:embed="rId2"/>
          <a:srcRect t="538" b="538"/>
          <a:stretch>
            <a:fillRect/>
          </a:stretch>
        </p:blipFill>
        <p:spPr>
          <a:xfrm>
            <a:off x="1288289" y="939800"/>
            <a:ext cx="5138058" cy="4978400"/>
          </a:xfrm>
          <a:prstGeom prst="rect">
            <a:avLst/>
          </a:prstGeom>
        </p:spPr>
      </p:pic>
      <p:sp>
        <p:nvSpPr>
          <p:cNvPr id="5" name="TextBox 4">
            <a:extLst>
              <a:ext uri="{FF2B5EF4-FFF2-40B4-BE49-F238E27FC236}">
                <a16:creationId xmlns:a16="http://schemas.microsoft.com/office/drawing/2014/main" id="{924A3779-A433-4646-ABD2-5ADBCD4D2091}"/>
              </a:ext>
            </a:extLst>
          </p:cNvPr>
          <p:cNvSpPr txBox="1"/>
          <p:nvPr/>
        </p:nvSpPr>
        <p:spPr>
          <a:xfrm>
            <a:off x="6624278" y="1019632"/>
            <a:ext cx="4070969" cy="584775"/>
          </a:xfrm>
          <a:prstGeom prst="rect">
            <a:avLst/>
          </a:prstGeom>
          <a:noFill/>
        </p:spPr>
        <p:txBody>
          <a:bodyPr wrap="square" rtlCol="0">
            <a:spAutoFit/>
          </a:bodyPr>
          <a:lstStyle/>
          <a:p>
            <a:r>
              <a:rPr lang="en-US" sz="3200" dirty="0">
                <a:latin typeface="Arial Rounded MT Bold" panose="020F0704030504030204" pitchFamily="34" charset="0"/>
              </a:rPr>
              <a:t>Objective:</a:t>
            </a:r>
          </a:p>
        </p:txBody>
      </p:sp>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5C19-1C5B-4207-9835-59D28B7B4293}"/>
              </a:ext>
            </a:extLst>
          </p:cNvPr>
          <p:cNvSpPr>
            <a:spLocks noGrp="1"/>
          </p:cNvSpPr>
          <p:nvPr>
            <p:ph type="ctrTitle"/>
          </p:nvPr>
        </p:nvSpPr>
        <p:spPr>
          <a:xfrm>
            <a:off x="3342640" y="4464028"/>
            <a:ext cx="8011160" cy="1641490"/>
          </a:xfrm>
        </p:spPr>
        <p:txBody>
          <a:bodyPr/>
          <a:lstStyle/>
          <a:p>
            <a:r>
              <a:rPr lang="en-US" dirty="0"/>
              <a:t>Data Collections</a:t>
            </a:r>
          </a:p>
        </p:txBody>
      </p:sp>
      <p:sp>
        <p:nvSpPr>
          <p:cNvPr id="3" name="Subtitle 2">
            <a:extLst>
              <a:ext uri="{FF2B5EF4-FFF2-40B4-BE49-F238E27FC236}">
                <a16:creationId xmlns:a16="http://schemas.microsoft.com/office/drawing/2014/main" id="{F5C3BF2D-D563-4D5F-859D-8EA18EFCC6B7}"/>
              </a:ext>
            </a:extLst>
          </p:cNvPr>
          <p:cNvSpPr>
            <a:spLocks noGrp="1"/>
          </p:cNvSpPr>
          <p:nvPr>
            <p:ph type="subTitle" idx="1"/>
          </p:nvPr>
        </p:nvSpPr>
        <p:spPr>
          <a:xfrm>
            <a:off x="3738881" y="5558558"/>
            <a:ext cx="7279638" cy="546960"/>
          </a:xfrm>
        </p:spPr>
        <p:txBody>
          <a:bodyPr>
            <a:normAutofit fontScale="92500" lnSpcReduction="20000"/>
          </a:bodyPr>
          <a:lstStyle/>
          <a:p>
            <a:pPr algn="ctr"/>
            <a:r>
              <a:rPr lang="en-US" sz="2000" dirty="0">
                <a:latin typeface="+mn-lt"/>
              </a:rPr>
              <a:t>VIX (</a:t>
            </a:r>
            <a:r>
              <a:rPr lang="en-US" sz="1200" b="0" i="0" dirty="0">
                <a:solidFill>
                  <a:schemeClr val="tx1"/>
                </a:solidFill>
                <a:effectLst/>
                <a:latin typeface="SourceSansPro"/>
              </a:rPr>
              <a:t>Chicago Board Options Exchange</a:t>
            </a:r>
            <a:r>
              <a:rPr lang="en-US" sz="1200" dirty="0">
                <a:latin typeface="+mn-lt"/>
              </a:rPr>
              <a:t> </a:t>
            </a:r>
            <a:r>
              <a:rPr lang="en-US" sz="2000" dirty="0">
                <a:latin typeface="+mn-lt"/>
              </a:rPr>
              <a:t>) , SPY S&amp;P500  (</a:t>
            </a:r>
            <a:r>
              <a:rPr lang="en-US" sz="1200" b="0" i="0" dirty="0">
                <a:solidFill>
                  <a:schemeClr val="tx1"/>
                </a:solidFill>
                <a:effectLst/>
                <a:latin typeface="Roboto"/>
              </a:rPr>
              <a:t>The SPDR S&amp;P 500 Trust ETF </a:t>
            </a:r>
            <a:r>
              <a:rPr lang="en-US" sz="2000" dirty="0">
                <a:latin typeface="+mn-lt"/>
              </a:rPr>
              <a:t>), news Articles from </a:t>
            </a:r>
            <a:r>
              <a:rPr lang="en-US" sz="2000" dirty="0" err="1">
                <a:latin typeface="+mn-lt"/>
              </a:rPr>
              <a:t>NewsAPI</a:t>
            </a:r>
            <a:r>
              <a:rPr lang="en-US" sz="2000" dirty="0">
                <a:latin typeface="+mn-lt"/>
              </a:rPr>
              <a:t>,  and Tweets from twitter API</a:t>
            </a: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8D1F0EC1-5F14-4471-B3D3-C75319CE297A}"/>
              </a:ext>
            </a:extLst>
          </p:cNvPr>
          <p:cNvSpPr>
            <a:spLocks noGrp="1"/>
          </p:cNvSpPr>
          <p:nvPr>
            <p:ph type="sldNum" sz="quarter" idx="12"/>
          </p:nvPr>
        </p:nvSpPr>
        <p:spPr/>
        <p:txBody>
          <a:bodyPr/>
          <a:lstStyle/>
          <a:p>
            <a:fld id="{03DC2DEF-D2FE-4B45-ABA4-9F153FD1C98A}" type="slidenum">
              <a:rPr lang="en-US" smtClean="0"/>
              <a:pPr/>
              <a:t>3</a:t>
            </a:fld>
            <a:endParaRPr lang="en-US" dirty="0"/>
          </a:p>
        </p:txBody>
      </p:sp>
      <p:pic>
        <p:nvPicPr>
          <p:cNvPr id="6" name="Picture 5">
            <a:extLst>
              <a:ext uri="{FF2B5EF4-FFF2-40B4-BE49-F238E27FC236}">
                <a16:creationId xmlns:a16="http://schemas.microsoft.com/office/drawing/2014/main" id="{311CDE2D-0830-4D31-9581-A930E26311BF}"/>
              </a:ext>
            </a:extLst>
          </p:cNvPr>
          <p:cNvPicPr>
            <a:picLocks noChangeAspect="1"/>
          </p:cNvPicPr>
          <p:nvPr/>
        </p:nvPicPr>
        <p:blipFill>
          <a:blip r:embed="rId2"/>
          <a:stretch>
            <a:fillRect/>
          </a:stretch>
        </p:blipFill>
        <p:spPr>
          <a:xfrm>
            <a:off x="0" y="1981544"/>
            <a:ext cx="4277360" cy="1992607"/>
          </a:xfrm>
          <a:prstGeom prst="rect">
            <a:avLst/>
          </a:prstGeom>
        </p:spPr>
      </p:pic>
      <p:pic>
        <p:nvPicPr>
          <p:cNvPr id="10" name="Picture 9">
            <a:extLst>
              <a:ext uri="{FF2B5EF4-FFF2-40B4-BE49-F238E27FC236}">
                <a16:creationId xmlns:a16="http://schemas.microsoft.com/office/drawing/2014/main" id="{1CD69902-7EC2-4745-BC7E-5BC27780C8FE}"/>
              </a:ext>
            </a:extLst>
          </p:cNvPr>
          <p:cNvPicPr>
            <a:picLocks noChangeAspect="1"/>
          </p:cNvPicPr>
          <p:nvPr/>
        </p:nvPicPr>
        <p:blipFill>
          <a:blip r:embed="rId3"/>
          <a:stretch>
            <a:fillRect/>
          </a:stretch>
        </p:blipFill>
        <p:spPr>
          <a:xfrm>
            <a:off x="8249187" y="2174240"/>
            <a:ext cx="3942813" cy="1974153"/>
          </a:xfrm>
          <a:prstGeom prst="rect">
            <a:avLst/>
          </a:prstGeom>
        </p:spPr>
      </p:pic>
      <p:pic>
        <p:nvPicPr>
          <p:cNvPr id="12" name="Picture 11">
            <a:extLst>
              <a:ext uri="{FF2B5EF4-FFF2-40B4-BE49-F238E27FC236}">
                <a16:creationId xmlns:a16="http://schemas.microsoft.com/office/drawing/2014/main" id="{16A5A855-7899-4BFD-86B5-D2631112C455}"/>
              </a:ext>
            </a:extLst>
          </p:cNvPr>
          <p:cNvPicPr>
            <a:picLocks noChangeAspect="1"/>
          </p:cNvPicPr>
          <p:nvPr/>
        </p:nvPicPr>
        <p:blipFill>
          <a:blip r:embed="rId4"/>
          <a:stretch>
            <a:fillRect/>
          </a:stretch>
        </p:blipFill>
        <p:spPr>
          <a:xfrm>
            <a:off x="4609000" y="0"/>
            <a:ext cx="3337561" cy="1641490"/>
          </a:xfrm>
          <a:prstGeom prst="rect">
            <a:avLst/>
          </a:prstGeom>
        </p:spPr>
      </p:pic>
      <p:pic>
        <p:nvPicPr>
          <p:cNvPr id="14" name="Picture 13">
            <a:extLst>
              <a:ext uri="{FF2B5EF4-FFF2-40B4-BE49-F238E27FC236}">
                <a16:creationId xmlns:a16="http://schemas.microsoft.com/office/drawing/2014/main" id="{BA3CC8BC-C9D7-4BB8-A8CA-7A66C2E6C0D6}"/>
              </a:ext>
            </a:extLst>
          </p:cNvPr>
          <p:cNvPicPr>
            <a:picLocks noChangeAspect="1"/>
          </p:cNvPicPr>
          <p:nvPr/>
        </p:nvPicPr>
        <p:blipFill>
          <a:blip r:embed="rId5"/>
          <a:stretch>
            <a:fillRect/>
          </a:stretch>
        </p:blipFill>
        <p:spPr>
          <a:xfrm>
            <a:off x="8249187" y="37826"/>
            <a:ext cx="3942813" cy="1887706"/>
          </a:xfrm>
          <a:prstGeom prst="rect">
            <a:avLst/>
          </a:prstGeom>
        </p:spPr>
      </p:pic>
      <p:pic>
        <p:nvPicPr>
          <p:cNvPr id="16" name="Picture 15">
            <a:extLst>
              <a:ext uri="{FF2B5EF4-FFF2-40B4-BE49-F238E27FC236}">
                <a16:creationId xmlns:a16="http://schemas.microsoft.com/office/drawing/2014/main" id="{F76AA322-6704-4039-8D09-20AE8465CD0F}"/>
              </a:ext>
            </a:extLst>
          </p:cNvPr>
          <p:cNvPicPr>
            <a:picLocks noChangeAspect="1"/>
          </p:cNvPicPr>
          <p:nvPr/>
        </p:nvPicPr>
        <p:blipFill>
          <a:blip r:embed="rId6"/>
          <a:stretch>
            <a:fillRect/>
          </a:stretch>
        </p:blipFill>
        <p:spPr>
          <a:xfrm>
            <a:off x="0" y="24052"/>
            <a:ext cx="4277360" cy="1780817"/>
          </a:xfrm>
          <a:prstGeom prst="rect">
            <a:avLst/>
          </a:prstGeom>
        </p:spPr>
      </p:pic>
      <p:pic>
        <p:nvPicPr>
          <p:cNvPr id="18" name="Picture 17">
            <a:extLst>
              <a:ext uri="{FF2B5EF4-FFF2-40B4-BE49-F238E27FC236}">
                <a16:creationId xmlns:a16="http://schemas.microsoft.com/office/drawing/2014/main" id="{A785BF5B-FFB1-418A-A684-101B9CB5BB76}"/>
              </a:ext>
            </a:extLst>
          </p:cNvPr>
          <p:cNvPicPr>
            <a:picLocks noChangeAspect="1"/>
          </p:cNvPicPr>
          <p:nvPr/>
        </p:nvPicPr>
        <p:blipFill>
          <a:blip r:embed="rId7"/>
          <a:stretch>
            <a:fillRect/>
          </a:stretch>
        </p:blipFill>
        <p:spPr>
          <a:xfrm>
            <a:off x="4306374" y="1309553"/>
            <a:ext cx="3942813" cy="1547593"/>
          </a:xfrm>
          <a:prstGeom prst="rect">
            <a:avLst/>
          </a:prstGeom>
        </p:spPr>
      </p:pic>
      <p:pic>
        <p:nvPicPr>
          <p:cNvPr id="20" name="Picture 19">
            <a:extLst>
              <a:ext uri="{FF2B5EF4-FFF2-40B4-BE49-F238E27FC236}">
                <a16:creationId xmlns:a16="http://schemas.microsoft.com/office/drawing/2014/main" id="{A9095D59-9AF9-419D-8454-9E0CA70B6722}"/>
              </a:ext>
            </a:extLst>
          </p:cNvPr>
          <p:cNvPicPr>
            <a:picLocks noChangeAspect="1"/>
          </p:cNvPicPr>
          <p:nvPr/>
        </p:nvPicPr>
        <p:blipFill>
          <a:blip r:embed="rId8"/>
          <a:stretch>
            <a:fillRect/>
          </a:stretch>
        </p:blipFill>
        <p:spPr>
          <a:xfrm>
            <a:off x="4439187" y="2526351"/>
            <a:ext cx="3810000" cy="1447800"/>
          </a:xfrm>
          <a:prstGeom prst="rect">
            <a:avLst/>
          </a:prstGeom>
        </p:spPr>
      </p:pic>
      <p:pic>
        <p:nvPicPr>
          <p:cNvPr id="22" name="Picture 21">
            <a:extLst>
              <a:ext uri="{FF2B5EF4-FFF2-40B4-BE49-F238E27FC236}">
                <a16:creationId xmlns:a16="http://schemas.microsoft.com/office/drawing/2014/main" id="{C72D770D-A957-42E9-8FF8-81854583360C}"/>
              </a:ext>
            </a:extLst>
          </p:cNvPr>
          <p:cNvPicPr>
            <a:picLocks noChangeAspect="1"/>
          </p:cNvPicPr>
          <p:nvPr/>
        </p:nvPicPr>
        <p:blipFill>
          <a:blip r:embed="rId9"/>
          <a:stretch>
            <a:fillRect/>
          </a:stretch>
        </p:blipFill>
        <p:spPr>
          <a:xfrm>
            <a:off x="0" y="4137158"/>
            <a:ext cx="2621280" cy="2696790"/>
          </a:xfrm>
          <a:prstGeom prst="rect">
            <a:avLst/>
          </a:prstGeom>
        </p:spPr>
      </p:pic>
    </p:spTree>
    <p:extLst>
      <p:ext uri="{BB962C8B-B14F-4D97-AF65-F5344CB8AC3E}">
        <p14:creationId xmlns:p14="http://schemas.microsoft.com/office/powerpoint/2010/main" val="191315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1D8D6-6D8C-4DC0-916F-0FFC8435EC45}"/>
              </a:ext>
            </a:extLst>
          </p:cNvPr>
          <p:cNvSpPr>
            <a:spLocks noGrp="1"/>
          </p:cNvSpPr>
          <p:nvPr>
            <p:ph type="sldNum" sz="quarter" idx="12"/>
          </p:nvPr>
        </p:nvSpPr>
        <p:spPr/>
        <p:txBody>
          <a:bodyPr/>
          <a:lstStyle/>
          <a:p>
            <a:fld id="{03DC2DEF-D2FE-4B45-ABA4-9F153FD1C98A}" type="slidenum">
              <a:rPr lang="en-US" smtClean="0"/>
              <a:pPr/>
              <a:t>4</a:t>
            </a:fld>
            <a:endParaRPr lang="en-US" dirty="0"/>
          </a:p>
        </p:txBody>
      </p:sp>
      <p:pic>
        <p:nvPicPr>
          <p:cNvPr id="3" name="Google Shape;300;p16">
            <a:extLst>
              <a:ext uri="{FF2B5EF4-FFF2-40B4-BE49-F238E27FC236}">
                <a16:creationId xmlns:a16="http://schemas.microsoft.com/office/drawing/2014/main" id="{0C339B2E-716E-4D7E-9BCF-325429484925}"/>
              </a:ext>
            </a:extLst>
          </p:cNvPr>
          <p:cNvPicPr preferRelativeResize="0"/>
          <p:nvPr/>
        </p:nvPicPr>
        <p:blipFill>
          <a:blip r:embed="rId3">
            <a:alphaModFix/>
          </a:blip>
          <a:stretch>
            <a:fillRect/>
          </a:stretch>
        </p:blipFill>
        <p:spPr>
          <a:xfrm>
            <a:off x="955040" y="599440"/>
            <a:ext cx="9692639" cy="5435600"/>
          </a:xfrm>
          <a:prstGeom prst="rect">
            <a:avLst/>
          </a:prstGeom>
          <a:noFill/>
          <a:ln>
            <a:noFill/>
          </a:ln>
        </p:spPr>
      </p:pic>
    </p:spTree>
    <p:extLst>
      <p:ext uri="{BB962C8B-B14F-4D97-AF65-F5344CB8AC3E}">
        <p14:creationId xmlns:p14="http://schemas.microsoft.com/office/powerpoint/2010/main" val="131680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9B54-9E2E-4FA0-BF61-6B143E898D48}"/>
              </a:ext>
            </a:extLst>
          </p:cNvPr>
          <p:cNvSpPr>
            <a:spLocks noGrp="1"/>
          </p:cNvSpPr>
          <p:nvPr>
            <p:ph type="title"/>
          </p:nvPr>
        </p:nvSpPr>
        <p:spPr>
          <a:xfrm>
            <a:off x="838200" y="365125"/>
            <a:ext cx="10515600" cy="2093595"/>
          </a:xfrm>
        </p:spPr>
        <p:txBody>
          <a:bodyPr>
            <a:normAutofit/>
          </a:bodyPr>
          <a:lstStyle/>
          <a:p>
            <a:r>
              <a:rPr lang="en-US" b="1" i="0" dirty="0">
                <a:effectLst/>
                <a:latin typeface="-apple-system"/>
              </a:rPr>
              <a:t>Multi Model Utilization for Time Series Prediction ( SPY &amp; VIX)</a:t>
            </a:r>
          </a:p>
        </p:txBody>
      </p:sp>
      <p:sp>
        <p:nvSpPr>
          <p:cNvPr id="3" name="Content Placeholder 2">
            <a:extLst>
              <a:ext uri="{FF2B5EF4-FFF2-40B4-BE49-F238E27FC236}">
                <a16:creationId xmlns:a16="http://schemas.microsoft.com/office/drawing/2014/main" id="{58A0BF76-3474-4AB9-AF03-DF7BD9A709DC}"/>
              </a:ext>
            </a:extLst>
          </p:cNvPr>
          <p:cNvSpPr>
            <a:spLocks noGrp="1"/>
          </p:cNvSpPr>
          <p:nvPr>
            <p:ph idx="1"/>
          </p:nvPr>
        </p:nvSpPr>
        <p:spPr>
          <a:xfrm>
            <a:off x="1032300" y="2607945"/>
            <a:ext cx="4214000" cy="4351338"/>
          </a:xfrm>
        </p:spPr>
        <p:txBody>
          <a:bodyPr>
            <a:normAutofit fontScale="92500" lnSpcReduction="10000"/>
          </a:bodyPr>
          <a:lstStyle/>
          <a:p>
            <a:pPr fontAlgn="base"/>
            <a:r>
              <a:rPr lang="en-US" sz="1800" b="1" i="0" dirty="0">
                <a:solidFill>
                  <a:schemeClr val="tx1"/>
                </a:solidFill>
                <a:effectLst/>
                <a:latin typeface="Helvetica Neue"/>
              </a:rPr>
              <a:t>Load Data.</a:t>
            </a:r>
          </a:p>
          <a:p>
            <a:pPr marL="0" indent="0" fontAlgn="base">
              <a:buNone/>
            </a:pPr>
            <a:endParaRPr lang="en-US" sz="1800" b="1" i="0" dirty="0">
              <a:solidFill>
                <a:schemeClr val="tx1"/>
              </a:solidFill>
              <a:effectLst/>
              <a:latin typeface="Helvetica Neue"/>
            </a:endParaRPr>
          </a:p>
          <a:p>
            <a:pPr fontAlgn="base"/>
            <a:r>
              <a:rPr lang="en-US" sz="1800" b="1" i="0" dirty="0">
                <a:solidFill>
                  <a:schemeClr val="tx1"/>
                </a:solidFill>
                <a:effectLst/>
                <a:latin typeface="Helvetica Neue"/>
              </a:rPr>
              <a:t>Define  Models.</a:t>
            </a:r>
          </a:p>
          <a:p>
            <a:pPr marL="0" indent="0" fontAlgn="base">
              <a:buNone/>
            </a:pPr>
            <a:endParaRPr lang="en-US" sz="1800" b="1" i="0" dirty="0">
              <a:solidFill>
                <a:schemeClr val="tx1"/>
              </a:solidFill>
              <a:effectLst/>
              <a:latin typeface="Helvetica Neue"/>
            </a:endParaRPr>
          </a:p>
          <a:p>
            <a:pPr fontAlgn="base"/>
            <a:r>
              <a:rPr lang="en-US" sz="1800" b="1" i="0" dirty="0">
                <a:solidFill>
                  <a:schemeClr val="tx1"/>
                </a:solidFill>
                <a:effectLst/>
                <a:latin typeface="Helvetica Neue"/>
              </a:rPr>
              <a:t>Compile </a:t>
            </a:r>
            <a:r>
              <a:rPr lang="en-US" sz="1800" b="1" i="0" dirty="0" err="1">
                <a:solidFill>
                  <a:schemeClr val="tx1"/>
                </a:solidFill>
                <a:effectLst/>
                <a:latin typeface="Helvetica Neue"/>
              </a:rPr>
              <a:t>Keras</a:t>
            </a:r>
            <a:r>
              <a:rPr lang="en-US" sz="1800" b="1" i="0" dirty="0">
                <a:solidFill>
                  <a:schemeClr val="tx1"/>
                </a:solidFill>
                <a:effectLst/>
                <a:latin typeface="Helvetica Neue"/>
              </a:rPr>
              <a:t> Model.</a:t>
            </a:r>
          </a:p>
          <a:p>
            <a:pPr marL="0" indent="0" fontAlgn="base">
              <a:buNone/>
            </a:pPr>
            <a:endParaRPr lang="en-US" sz="1800" b="1" i="0" dirty="0">
              <a:solidFill>
                <a:schemeClr val="tx1"/>
              </a:solidFill>
              <a:effectLst/>
              <a:latin typeface="Helvetica Neue"/>
            </a:endParaRPr>
          </a:p>
          <a:p>
            <a:pPr fontAlgn="base"/>
            <a:r>
              <a:rPr lang="en-US" sz="1800" b="1" i="0" dirty="0">
                <a:solidFill>
                  <a:schemeClr val="tx1"/>
                </a:solidFill>
                <a:effectLst/>
                <a:latin typeface="Helvetica Neue"/>
              </a:rPr>
              <a:t>Fit </a:t>
            </a:r>
            <a:r>
              <a:rPr lang="en-US" sz="1800" b="1" i="0" dirty="0" err="1">
                <a:solidFill>
                  <a:schemeClr val="tx1"/>
                </a:solidFill>
                <a:effectLst/>
                <a:latin typeface="Helvetica Neue"/>
              </a:rPr>
              <a:t>Keras</a:t>
            </a:r>
            <a:r>
              <a:rPr lang="en-US" sz="1800" b="1" i="0" dirty="0">
                <a:solidFill>
                  <a:schemeClr val="tx1"/>
                </a:solidFill>
                <a:effectLst/>
                <a:latin typeface="Helvetica Neue"/>
              </a:rPr>
              <a:t> Model.</a:t>
            </a:r>
          </a:p>
          <a:p>
            <a:pPr marL="0" indent="0" fontAlgn="base">
              <a:buNone/>
            </a:pPr>
            <a:endParaRPr lang="en-US" sz="1800" b="1" i="0" dirty="0">
              <a:solidFill>
                <a:schemeClr val="tx1"/>
              </a:solidFill>
              <a:effectLst/>
              <a:latin typeface="Helvetica Neue"/>
            </a:endParaRPr>
          </a:p>
          <a:p>
            <a:pPr fontAlgn="base"/>
            <a:r>
              <a:rPr lang="en-US" sz="1800" b="1" i="0" dirty="0">
                <a:solidFill>
                  <a:schemeClr val="tx1"/>
                </a:solidFill>
                <a:effectLst/>
                <a:latin typeface="Helvetica Neue"/>
              </a:rPr>
              <a:t>Evaluate </a:t>
            </a:r>
            <a:r>
              <a:rPr lang="en-US" sz="1800" b="1" i="0" dirty="0" err="1">
                <a:solidFill>
                  <a:schemeClr val="tx1"/>
                </a:solidFill>
                <a:effectLst/>
                <a:latin typeface="Helvetica Neue"/>
              </a:rPr>
              <a:t>Keras</a:t>
            </a:r>
            <a:r>
              <a:rPr lang="en-US" sz="1800" b="1" i="0" dirty="0">
                <a:solidFill>
                  <a:schemeClr val="tx1"/>
                </a:solidFill>
                <a:effectLst/>
                <a:latin typeface="Helvetica Neue"/>
              </a:rPr>
              <a:t> Model.</a:t>
            </a:r>
          </a:p>
          <a:p>
            <a:pPr marL="0" indent="0" fontAlgn="base">
              <a:buNone/>
            </a:pPr>
            <a:endParaRPr lang="en-US" sz="1800" b="1" i="0" dirty="0">
              <a:solidFill>
                <a:schemeClr val="tx1"/>
              </a:solidFill>
              <a:effectLst/>
              <a:latin typeface="Helvetica Neue"/>
            </a:endParaRPr>
          </a:p>
          <a:p>
            <a:pPr fontAlgn="base"/>
            <a:r>
              <a:rPr lang="en-US" sz="1800" b="1" i="0" dirty="0">
                <a:solidFill>
                  <a:schemeClr val="tx1"/>
                </a:solidFill>
                <a:effectLst/>
                <a:latin typeface="Helvetica Neue"/>
              </a:rPr>
              <a:t>Tie It All Together.</a:t>
            </a:r>
          </a:p>
          <a:p>
            <a:pPr marL="0" indent="0" fontAlgn="base">
              <a:buNone/>
            </a:pPr>
            <a:endParaRPr lang="en-US" sz="1800" b="1" i="0" dirty="0">
              <a:solidFill>
                <a:schemeClr val="tx1"/>
              </a:solidFill>
              <a:effectLst/>
              <a:latin typeface="Helvetica Neue"/>
            </a:endParaRPr>
          </a:p>
          <a:p>
            <a:pPr fontAlgn="base"/>
            <a:r>
              <a:rPr lang="en-US" sz="1800" b="1" i="0" dirty="0">
                <a:solidFill>
                  <a:schemeClr val="tx1"/>
                </a:solidFill>
                <a:effectLst/>
                <a:latin typeface="Helvetica Neue"/>
              </a:rPr>
              <a:t>Make Predictions</a:t>
            </a:r>
          </a:p>
          <a:p>
            <a:endParaRPr lang="en-US" dirty="0"/>
          </a:p>
        </p:txBody>
      </p:sp>
      <p:sp>
        <p:nvSpPr>
          <p:cNvPr id="4" name="Slide Number Placeholder 3">
            <a:extLst>
              <a:ext uri="{FF2B5EF4-FFF2-40B4-BE49-F238E27FC236}">
                <a16:creationId xmlns:a16="http://schemas.microsoft.com/office/drawing/2014/main" id="{0A7C4939-C7E2-4329-8C92-509743D8BD90}"/>
              </a:ext>
            </a:extLst>
          </p:cNvPr>
          <p:cNvSpPr>
            <a:spLocks noGrp="1"/>
          </p:cNvSpPr>
          <p:nvPr>
            <p:ph type="sldNum" sz="quarter" idx="12"/>
          </p:nvPr>
        </p:nvSpPr>
        <p:spPr/>
        <p:txBody>
          <a:bodyPr/>
          <a:lstStyle/>
          <a:p>
            <a:fld id="{03DC2DEF-D2FE-4B45-ABA4-9F153FD1C98A}" type="slidenum">
              <a:rPr lang="en-US" smtClean="0"/>
              <a:t>5</a:t>
            </a:fld>
            <a:endParaRPr lang="en-US" dirty="0"/>
          </a:p>
        </p:txBody>
      </p:sp>
      <p:sp>
        <p:nvSpPr>
          <p:cNvPr id="6" name="TextBox 5">
            <a:extLst>
              <a:ext uri="{FF2B5EF4-FFF2-40B4-BE49-F238E27FC236}">
                <a16:creationId xmlns:a16="http://schemas.microsoft.com/office/drawing/2014/main" id="{7DC15DA8-2314-46EB-865D-3759419FE5C2}"/>
              </a:ext>
            </a:extLst>
          </p:cNvPr>
          <p:cNvSpPr txBox="1"/>
          <p:nvPr/>
        </p:nvSpPr>
        <p:spPr>
          <a:xfrm>
            <a:off x="6096000" y="2799556"/>
            <a:ext cx="5489110" cy="3693319"/>
          </a:xfrm>
          <a:prstGeom prst="rect">
            <a:avLst/>
          </a:prstGeom>
          <a:noFill/>
        </p:spPr>
        <p:txBody>
          <a:bodyPr wrap="square" rtlCol="0">
            <a:spAutoFit/>
          </a:bodyPr>
          <a:lstStyle/>
          <a:p>
            <a:pPr marL="285750" indent="-285750">
              <a:buFont typeface="Arial" panose="020B0604020202020204" pitchFamily="34" charset="0"/>
              <a:buChar char="•"/>
            </a:pPr>
            <a:r>
              <a:rPr lang="en-US" b="1" i="0" dirty="0">
                <a:effectLst/>
                <a:latin typeface="Helvetica Neue"/>
              </a:rPr>
              <a:t>Tune the Model</a:t>
            </a:r>
          </a:p>
          <a:p>
            <a:endParaRPr lang="en-US" b="1" i="0" dirty="0">
              <a:effectLst/>
              <a:latin typeface="Helvetica Neue"/>
            </a:endParaRPr>
          </a:p>
          <a:p>
            <a:pPr marL="285750" indent="-285750">
              <a:buFont typeface="Arial" panose="020B0604020202020204" pitchFamily="34" charset="0"/>
              <a:buChar char="•"/>
            </a:pPr>
            <a:r>
              <a:rPr lang="en-US" b="1" i="0" dirty="0">
                <a:effectLst/>
                <a:latin typeface="Helvetica Neue"/>
              </a:rPr>
              <a:t>Save the Model</a:t>
            </a:r>
          </a:p>
          <a:p>
            <a:endParaRPr lang="en-US" b="1" dirty="0">
              <a:latin typeface="Helvetica Neue"/>
            </a:endParaRPr>
          </a:p>
          <a:p>
            <a:pPr marL="285750" indent="-285750">
              <a:buFont typeface="Arial" panose="020B0604020202020204" pitchFamily="34" charset="0"/>
              <a:buChar char="•"/>
            </a:pPr>
            <a:r>
              <a:rPr lang="en-US" b="1" i="0" dirty="0">
                <a:effectLst/>
                <a:latin typeface="Helvetica Neue"/>
              </a:rPr>
              <a:t>Summarize the Model</a:t>
            </a:r>
          </a:p>
          <a:p>
            <a:endParaRPr lang="en-US" b="1" i="0" dirty="0">
              <a:effectLst/>
              <a:latin typeface="Helvetica Neue"/>
            </a:endParaRPr>
          </a:p>
          <a:p>
            <a:pPr marL="285750" indent="-285750">
              <a:buFont typeface="Arial" panose="020B0604020202020204" pitchFamily="34" charset="0"/>
              <a:buChar char="•"/>
            </a:pPr>
            <a:r>
              <a:rPr lang="en-US" b="1" i="0" dirty="0">
                <a:effectLst/>
                <a:latin typeface="Helvetica Neue"/>
              </a:rPr>
              <a:t>Separate Train and Test Datasets</a:t>
            </a:r>
          </a:p>
          <a:p>
            <a:endParaRPr lang="en-US" b="1" dirty="0">
              <a:latin typeface="Helvetica Neue"/>
            </a:endParaRPr>
          </a:p>
          <a:p>
            <a:pPr marL="285750" indent="-285750">
              <a:buFont typeface="Arial" panose="020B0604020202020204" pitchFamily="34" charset="0"/>
              <a:buChar char="•"/>
            </a:pPr>
            <a:r>
              <a:rPr lang="en-US" b="1" i="0" dirty="0">
                <a:effectLst/>
                <a:latin typeface="Helvetica Neue"/>
              </a:rPr>
              <a:t>Plot Learning Curves</a:t>
            </a:r>
          </a:p>
          <a:p>
            <a:endParaRPr lang="en-US" b="1" i="0" dirty="0">
              <a:effectLst/>
              <a:latin typeface="Helvetica Neue"/>
            </a:endParaRPr>
          </a:p>
          <a:p>
            <a:pPr marL="285750" indent="-285750">
              <a:buFont typeface="Arial" panose="020B0604020202020204" pitchFamily="34" charset="0"/>
              <a:buChar char="•"/>
            </a:pPr>
            <a:r>
              <a:rPr lang="en-US" b="1" i="0" dirty="0">
                <a:effectLst/>
                <a:latin typeface="Helvetica Neue"/>
              </a:rPr>
              <a:t>Learn a New Dataset</a:t>
            </a:r>
          </a:p>
          <a:p>
            <a:endParaRPr lang="en-US" b="1" dirty="0">
              <a:latin typeface="Helvetica Neue"/>
            </a:endParaRPr>
          </a:p>
          <a:p>
            <a:pPr marL="285750" indent="-285750">
              <a:buFont typeface="Arial" panose="020B0604020202020204" pitchFamily="34" charset="0"/>
              <a:buChar char="•"/>
            </a:pPr>
            <a:r>
              <a:rPr lang="en-US" b="1" i="0" dirty="0">
                <a:effectLst/>
                <a:latin typeface="Helvetica Neue"/>
              </a:rPr>
              <a:t>Use Functional API</a:t>
            </a:r>
            <a:endParaRPr lang="en-US" dirty="0"/>
          </a:p>
        </p:txBody>
      </p:sp>
    </p:spTree>
    <p:extLst>
      <p:ext uri="{BB962C8B-B14F-4D97-AF65-F5344CB8AC3E}">
        <p14:creationId xmlns:p14="http://schemas.microsoft.com/office/powerpoint/2010/main" val="18298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AF4A-F9D0-4311-ABF1-F8BA15734688}"/>
              </a:ext>
            </a:extLst>
          </p:cNvPr>
          <p:cNvSpPr>
            <a:spLocks noGrp="1"/>
          </p:cNvSpPr>
          <p:nvPr>
            <p:ph type="title"/>
          </p:nvPr>
        </p:nvSpPr>
        <p:spPr>
          <a:xfrm>
            <a:off x="264160" y="365125"/>
            <a:ext cx="11795760" cy="1325563"/>
          </a:xfrm>
        </p:spPr>
        <p:txBody>
          <a:bodyPr>
            <a:normAutofit fontScale="90000"/>
          </a:bodyPr>
          <a:lstStyle/>
          <a:p>
            <a:r>
              <a:rPr kumimoji="0" lang="en-US" sz="5400" b="1" i="0" u="none" strike="noStrike" kern="1200" cap="none" spc="0" normalizeH="0" baseline="0" dirty="0">
                <a:ln>
                  <a:noFill/>
                </a:ln>
                <a:solidFill>
                  <a:schemeClr val="tx1"/>
                </a:solidFill>
                <a:effectLst/>
                <a:uLnTx/>
                <a:uFillTx/>
                <a:latin typeface="+mj-lt"/>
                <a:ea typeface="+mn-ea"/>
                <a:cs typeface="+mn-cs"/>
              </a:rPr>
              <a:t>Overfitting/Underfitting Goldilocks Model</a:t>
            </a:r>
            <a:endParaRPr lang="en-US" dirty="0"/>
          </a:p>
        </p:txBody>
      </p:sp>
      <p:sp>
        <p:nvSpPr>
          <p:cNvPr id="3" name="Slide Number Placeholder 2">
            <a:extLst>
              <a:ext uri="{FF2B5EF4-FFF2-40B4-BE49-F238E27FC236}">
                <a16:creationId xmlns:a16="http://schemas.microsoft.com/office/drawing/2014/main" id="{C3112DEA-7978-4AF0-B329-899A76926DD9}"/>
              </a:ext>
            </a:extLst>
          </p:cNvPr>
          <p:cNvSpPr>
            <a:spLocks noGrp="1"/>
          </p:cNvSpPr>
          <p:nvPr>
            <p:ph type="sldNum" sz="quarter" idx="12"/>
          </p:nvPr>
        </p:nvSpPr>
        <p:spPr/>
        <p:txBody>
          <a:bodyPr/>
          <a:lstStyle/>
          <a:p>
            <a:fld id="{03DC2DEF-D2FE-4B45-ABA4-9F153FD1C98A}" type="slidenum">
              <a:rPr lang="en-US" smtClean="0"/>
              <a:pPr/>
              <a:t>6</a:t>
            </a:fld>
            <a:endParaRPr lang="en-US" dirty="0"/>
          </a:p>
        </p:txBody>
      </p:sp>
      <p:pic>
        <p:nvPicPr>
          <p:cNvPr id="4" name="Picture 3">
            <a:extLst>
              <a:ext uri="{FF2B5EF4-FFF2-40B4-BE49-F238E27FC236}">
                <a16:creationId xmlns:a16="http://schemas.microsoft.com/office/drawing/2014/main" id="{2D038F1A-EC2D-4EFC-A5BC-6DC4AF3BE9CD}"/>
              </a:ext>
            </a:extLst>
          </p:cNvPr>
          <p:cNvPicPr>
            <a:picLocks noChangeAspect="1"/>
          </p:cNvPicPr>
          <p:nvPr/>
        </p:nvPicPr>
        <p:blipFill>
          <a:blip r:embed="rId2"/>
          <a:stretch>
            <a:fillRect/>
          </a:stretch>
        </p:blipFill>
        <p:spPr>
          <a:xfrm>
            <a:off x="264160" y="1898391"/>
            <a:ext cx="5372097" cy="3793750"/>
          </a:xfrm>
          <a:prstGeom prst="rect">
            <a:avLst/>
          </a:prstGeom>
        </p:spPr>
      </p:pic>
      <p:pic>
        <p:nvPicPr>
          <p:cNvPr id="5" name="Picture 4">
            <a:extLst>
              <a:ext uri="{FF2B5EF4-FFF2-40B4-BE49-F238E27FC236}">
                <a16:creationId xmlns:a16="http://schemas.microsoft.com/office/drawing/2014/main" id="{C4B128E9-D61F-4AFA-8C08-E600F7B6D9F4}"/>
              </a:ext>
            </a:extLst>
          </p:cNvPr>
          <p:cNvPicPr>
            <a:picLocks noChangeAspect="1"/>
          </p:cNvPicPr>
          <p:nvPr/>
        </p:nvPicPr>
        <p:blipFill>
          <a:blip r:embed="rId3"/>
          <a:stretch>
            <a:fillRect/>
          </a:stretch>
        </p:blipFill>
        <p:spPr>
          <a:xfrm>
            <a:off x="8168640" y="1481138"/>
            <a:ext cx="2373433" cy="5376862"/>
          </a:xfrm>
          <a:prstGeom prst="rect">
            <a:avLst/>
          </a:prstGeom>
        </p:spPr>
      </p:pic>
    </p:spTree>
    <p:extLst>
      <p:ext uri="{BB962C8B-B14F-4D97-AF65-F5344CB8AC3E}">
        <p14:creationId xmlns:p14="http://schemas.microsoft.com/office/powerpoint/2010/main" val="50356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AE2EF-5D1C-4C7B-BC33-D7E7FDFCED8E}"/>
              </a:ext>
            </a:extLst>
          </p:cNvPr>
          <p:cNvSpPr>
            <a:spLocks noGrp="1"/>
          </p:cNvSpPr>
          <p:nvPr>
            <p:ph type="sldNum" sz="quarter" idx="12"/>
          </p:nvPr>
        </p:nvSpPr>
        <p:spPr/>
        <p:txBody>
          <a:bodyPr/>
          <a:lstStyle/>
          <a:p>
            <a:fld id="{03DC2DEF-D2FE-4B45-ABA4-9F153FD1C98A}" type="slidenum">
              <a:rPr lang="en-US" smtClean="0"/>
              <a:pPr/>
              <a:t>7</a:t>
            </a:fld>
            <a:endParaRPr lang="en-US" dirty="0"/>
          </a:p>
        </p:txBody>
      </p:sp>
      <p:sp>
        <p:nvSpPr>
          <p:cNvPr id="3" name="TextBox 2">
            <a:extLst>
              <a:ext uri="{FF2B5EF4-FFF2-40B4-BE49-F238E27FC236}">
                <a16:creationId xmlns:a16="http://schemas.microsoft.com/office/drawing/2014/main" id="{EB5201E8-09EC-479F-9B8A-5213CF3FD719}"/>
              </a:ext>
            </a:extLst>
          </p:cNvPr>
          <p:cNvSpPr txBox="1"/>
          <p:nvPr/>
        </p:nvSpPr>
        <p:spPr>
          <a:xfrm>
            <a:off x="1879600" y="467360"/>
            <a:ext cx="8646160" cy="477054"/>
          </a:xfrm>
          <a:prstGeom prst="rect">
            <a:avLst/>
          </a:prstGeom>
          <a:noFill/>
        </p:spPr>
        <p:txBody>
          <a:bodyPr wrap="square" rtlCol="0">
            <a:spAutoFit/>
          </a:bodyPr>
          <a:lstStyle/>
          <a:p>
            <a:pPr algn="ctr"/>
            <a:r>
              <a:rPr lang="en-US" sz="2500" dirty="0">
                <a:latin typeface="Arial Black" panose="020B0A04020102020204" pitchFamily="34" charset="0"/>
              </a:rPr>
              <a:t>SPY and VIX  Data Visualization</a:t>
            </a:r>
          </a:p>
        </p:txBody>
      </p:sp>
      <p:pic>
        <p:nvPicPr>
          <p:cNvPr id="7" name="Picture 6">
            <a:extLst>
              <a:ext uri="{FF2B5EF4-FFF2-40B4-BE49-F238E27FC236}">
                <a16:creationId xmlns:a16="http://schemas.microsoft.com/office/drawing/2014/main" id="{D1491D60-D2E2-4254-BA28-C65121A71CCF}"/>
              </a:ext>
            </a:extLst>
          </p:cNvPr>
          <p:cNvPicPr>
            <a:picLocks noChangeAspect="1"/>
          </p:cNvPicPr>
          <p:nvPr/>
        </p:nvPicPr>
        <p:blipFill>
          <a:blip r:embed="rId2"/>
          <a:stretch>
            <a:fillRect/>
          </a:stretch>
        </p:blipFill>
        <p:spPr>
          <a:xfrm>
            <a:off x="-15810" y="2611120"/>
            <a:ext cx="6111810" cy="2529840"/>
          </a:xfrm>
          <a:prstGeom prst="rect">
            <a:avLst/>
          </a:prstGeom>
        </p:spPr>
      </p:pic>
      <p:sp>
        <p:nvSpPr>
          <p:cNvPr id="8" name="TextBox 7">
            <a:extLst>
              <a:ext uri="{FF2B5EF4-FFF2-40B4-BE49-F238E27FC236}">
                <a16:creationId xmlns:a16="http://schemas.microsoft.com/office/drawing/2014/main" id="{A61F5A87-39A2-4712-BC68-417200ABC09A}"/>
              </a:ext>
            </a:extLst>
          </p:cNvPr>
          <p:cNvSpPr txBox="1"/>
          <p:nvPr/>
        </p:nvSpPr>
        <p:spPr>
          <a:xfrm>
            <a:off x="558800" y="6043295"/>
            <a:ext cx="4470400" cy="369332"/>
          </a:xfrm>
          <a:prstGeom prst="rect">
            <a:avLst/>
          </a:prstGeom>
          <a:noFill/>
        </p:spPr>
        <p:txBody>
          <a:bodyPr wrap="square" rtlCol="0">
            <a:spAutoFit/>
          </a:bodyPr>
          <a:lstStyle/>
          <a:p>
            <a:r>
              <a:rPr lang="en-US" dirty="0"/>
              <a:t>Overlay Chart  of SPY and VIX</a:t>
            </a:r>
          </a:p>
        </p:txBody>
      </p:sp>
      <p:pic>
        <p:nvPicPr>
          <p:cNvPr id="12" name="Picture 11">
            <a:extLst>
              <a:ext uri="{FF2B5EF4-FFF2-40B4-BE49-F238E27FC236}">
                <a16:creationId xmlns:a16="http://schemas.microsoft.com/office/drawing/2014/main" id="{EE98F28F-5EB1-4C86-B167-0E21B35B83DD}"/>
              </a:ext>
            </a:extLst>
          </p:cNvPr>
          <p:cNvPicPr>
            <a:picLocks noChangeAspect="1"/>
          </p:cNvPicPr>
          <p:nvPr/>
        </p:nvPicPr>
        <p:blipFill>
          <a:blip r:embed="rId3"/>
          <a:stretch>
            <a:fillRect/>
          </a:stretch>
        </p:blipFill>
        <p:spPr>
          <a:xfrm>
            <a:off x="6315047" y="980839"/>
            <a:ext cx="5876953" cy="4160121"/>
          </a:xfrm>
          <a:prstGeom prst="rect">
            <a:avLst/>
          </a:prstGeom>
        </p:spPr>
      </p:pic>
      <p:pic>
        <p:nvPicPr>
          <p:cNvPr id="14" name="Picture 13">
            <a:extLst>
              <a:ext uri="{FF2B5EF4-FFF2-40B4-BE49-F238E27FC236}">
                <a16:creationId xmlns:a16="http://schemas.microsoft.com/office/drawing/2014/main" id="{4A59E029-8B17-4A00-B69F-3E9D6221F375}"/>
              </a:ext>
            </a:extLst>
          </p:cNvPr>
          <p:cNvPicPr>
            <a:picLocks noChangeAspect="1"/>
          </p:cNvPicPr>
          <p:nvPr/>
        </p:nvPicPr>
        <p:blipFill rotWithShape="1">
          <a:blip r:embed="rId4"/>
          <a:srcRect r="38974"/>
          <a:stretch/>
        </p:blipFill>
        <p:spPr>
          <a:xfrm>
            <a:off x="0" y="980839"/>
            <a:ext cx="6111810" cy="1711561"/>
          </a:xfrm>
          <a:prstGeom prst="rect">
            <a:avLst/>
          </a:prstGeom>
        </p:spPr>
      </p:pic>
      <p:sp>
        <p:nvSpPr>
          <p:cNvPr id="15" name="TextBox 14">
            <a:extLst>
              <a:ext uri="{FF2B5EF4-FFF2-40B4-BE49-F238E27FC236}">
                <a16:creationId xmlns:a16="http://schemas.microsoft.com/office/drawing/2014/main" id="{EBC4BBD6-C8AE-4272-B606-C89405E1C04A}"/>
              </a:ext>
            </a:extLst>
          </p:cNvPr>
          <p:cNvSpPr txBox="1"/>
          <p:nvPr/>
        </p:nvSpPr>
        <p:spPr>
          <a:xfrm>
            <a:off x="7076440" y="6021308"/>
            <a:ext cx="4277360" cy="369332"/>
          </a:xfrm>
          <a:prstGeom prst="rect">
            <a:avLst/>
          </a:prstGeom>
          <a:noFill/>
        </p:spPr>
        <p:txBody>
          <a:bodyPr wrap="square" rtlCol="0">
            <a:spAutoFit/>
          </a:bodyPr>
          <a:lstStyle/>
          <a:p>
            <a:r>
              <a:rPr lang="en-US" dirty="0"/>
              <a:t>Closing data of  SPY  vs.  VIX</a:t>
            </a:r>
          </a:p>
        </p:txBody>
      </p:sp>
    </p:spTree>
    <p:extLst>
      <p:ext uri="{BB962C8B-B14F-4D97-AF65-F5344CB8AC3E}">
        <p14:creationId xmlns:p14="http://schemas.microsoft.com/office/powerpoint/2010/main" val="100906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DBC911A-8A38-4390-B18F-C1CCC90A9693}"/>
              </a:ext>
            </a:extLst>
          </p:cNvPr>
          <p:cNvPicPr>
            <a:picLocks noGrp="1" noChangeAspect="1"/>
          </p:cNvPicPr>
          <p:nvPr>
            <p:ph type="pic" sz="quarter" idx="13"/>
          </p:nvPr>
        </p:nvPicPr>
        <p:blipFill rotWithShape="1">
          <a:blip r:embed="rId2"/>
          <a:srcRect t="16698" r="2766" b="1549"/>
          <a:stretch/>
        </p:blipFill>
        <p:spPr>
          <a:xfrm>
            <a:off x="-1" y="681983"/>
            <a:ext cx="4514685" cy="2601612"/>
          </a:xfrm>
          <a:prstGeom prst="rect">
            <a:avLst/>
          </a:prstGeom>
        </p:spPr>
      </p:pic>
      <p:sp>
        <p:nvSpPr>
          <p:cNvPr id="2" name="Title 1">
            <a:extLst>
              <a:ext uri="{FF2B5EF4-FFF2-40B4-BE49-F238E27FC236}">
                <a16:creationId xmlns:a16="http://schemas.microsoft.com/office/drawing/2014/main" id="{68562E51-D53F-4CA2-8BF0-E130B326D56A}"/>
              </a:ext>
            </a:extLst>
          </p:cNvPr>
          <p:cNvSpPr>
            <a:spLocks noGrp="1"/>
          </p:cNvSpPr>
          <p:nvPr>
            <p:ph type="title" idx="4294967295"/>
          </p:nvPr>
        </p:nvSpPr>
        <p:spPr>
          <a:xfrm>
            <a:off x="671513" y="-758825"/>
            <a:ext cx="11520487" cy="758825"/>
          </a:xfrm>
        </p:spPr>
        <p:txBody>
          <a:bodyPr vert="horz" lIns="91440" tIns="45720" rIns="91440" bIns="45720" rtlCol="0" anchor="b">
            <a:normAutofit/>
          </a:bodyPr>
          <a:lstStyle/>
          <a:p>
            <a:r>
              <a:rPr lang="en-US" sz="700" b="0" dirty="0">
                <a:solidFill>
                  <a:schemeClr val="bg1">
                    <a:lumMod val="95000"/>
                  </a:schemeClr>
                </a:solidFill>
              </a:rPr>
              <a:t>Slide 27</a:t>
            </a:r>
          </a:p>
        </p:txBody>
      </p:sp>
      <p:pic>
        <p:nvPicPr>
          <p:cNvPr id="6" name="Picture 5">
            <a:extLst>
              <a:ext uri="{FF2B5EF4-FFF2-40B4-BE49-F238E27FC236}">
                <a16:creationId xmlns:a16="http://schemas.microsoft.com/office/drawing/2014/main" id="{7CFD97B1-6F1C-4B5F-9D64-B7C385B2E7E7}"/>
              </a:ext>
            </a:extLst>
          </p:cNvPr>
          <p:cNvPicPr>
            <a:picLocks noChangeAspect="1"/>
          </p:cNvPicPr>
          <p:nvPr/>
        </p:nvPicPr>
        <p:blipFill>
          <a:blip r:embed="rId3"/>
          <a:stretch>
            <a:fillRect/>
          </a:stretch>
        </p:blipFill>
        <p:spPr>
          <a:xfrm>
            <a:off x="-10160" y="3258005"/>
            <a:ext cx="4522851" cy="1785350"/>
          </a:xfrm>
          <a:prstGeom prst="rect">
            <a:avLst/>
          </a:prstGeom>
          <a:effectLst>
            <a:outerShdw blurRad="50800" dist="50800" dir="5400000" algn="ctr" rotWithShape="0">
              <a:srgbClr val="000000"/>
            </a:outerShdw>
          </a:effectLst>
        </p:spPr>
      </p:pic>
      <p:sp>
        <p:nvSpPr>
          <p:cNvPr id="11" name="Title 4">
            <a:extLst>
              <a:ext uri="{FF2B5EF4-FFF2-40B4-BE49-F238E27FC236}">
                <a16:creationId xmlns:a16="http://schemas.microsoft.com/office/drawing/2014/main" id="{769AC301-F25C-46B0-B832-1557E7E92CF8}"/>
              </a:ext>
            </a:extLst>
          </p:cNvPr>
          <p:cNvSpPr txBox="1">
            <a:spLocks/>
          </p:cNvSpPr>
          <p:nvPr/>
        </p:nvSpPr>
        <p:spPr>
          <a:xfrm>
            <a:off x="225171" y="220155"/>
            <a:ext cx="11520487"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Sentiment Analysis</a:t>
            </a:r>
          </a:p>
        </p:txBody>
      </p:sp>
      <p:pic>
        <p:nvPicPr>
          <p:cNvPr id="7" name="Picture 6">
            <a:extLst>
              <a:ext uri="{FF2B5EF4-FFF2-40B4-BE49-F238E27FC236}">
                <a16:creationId xmlns:a16="http://schemas.microsoft.com/office/drawing/2014/main" id="{F2869DB8-D9E8-4075-91C6-FE79EBB2DA7C}"/>
              </a:ext>
            </a:extLst>
          </p:cNvPr>
          <p:cNvPicPr>
            <a:picLocks noChangeAspect="1"/>
          </p:cNvPicPr>
          <p:nvPr/>
        </p:nvPicPr>
        <p:blipFill rotWithShape="1">
          <a:blip r:embed="rId4"/>
          <a:srcRect t="9732" b="8156"/>
          <a:stretch/>
        </p:blipFill>
        <p:spPr>
          <a:xfrm>
            <a:off x="4512690" y="5107133"/>
            <a:ext cx="4911510" cy="1838288"/>
          </a:xfrm>
          <a:prstGeom prst="rect">
            <a:avLst/>
          </a:prstGeom>
        </p:spPr>
      </p:pic>
      <p:pic>
        <p:nvPicPr>
          <p:cNvPr id="9" name="Picture 8">
            <a:extLst>
              <a:ext uri="{FF2B5EF4-FFF2-40B4-BE49-F238E27FC236}">
                <a16:creationId xmlns:a16="http://schemas.microsoft.com/office/drawing/2014/main" id="{31BE1E23-DA47-4EEC-AC59-4598BA657AB9}"/>
              </a:ext>
            </a:extLst>
          </p:cNvPr>
          <p:cNvPicPr>
            <a:picLocks noChangeAspect="1"/>
          </p:cNvPicPr>
          <p:nvPr/>
        </p:nvPicPr>
        <p:blipFill rotWithShape="1">
          <a:blip r:embed="rId5"/>
          <a:srcRect l="4609" r="5407"/>
          <a:stretch/>
        </p:blipFill>
        <p:spPr>
          <a:xfrm>
            <a:off x="4512691" y="655715"/>
            <a:ext cx="4911509" cy="2773285"/>
          </a:xfrm>
          <a:prstGeom prst="rect">
            <a:avLst/>
          </a:prstGeom>
        </p:spPr>
      </p:pic>
      <p:pic>
        <p:nvPicPr>
          <p:cNvPr id="12" name="Picture 11">
            <a:extLst>
              <a:ext uri="{FF2B5EF4-FFF2-40B4-BE49-F238E27FC236}">
                <a16:creationId xmlns:a16="http://schemas.microsoft.com/office/drawing/2014/main" id="{09276372-8CED-4849-937A-B9132E9176D8}"/>
              </a:ext>
            </a:extLst>
          </p:cNvPr>
          <p:cNvPicPr>
            <a:picLocks noChangeAspect="1"/>
          </p:cNvPicPr>
          <p:nvPr/>
        </p:nvPicPr>
        <p:blipFill>
          <a:blip r:embed="rId6"/>
          <a:stretch>
            <a:fillRect/>
          </a:stretch>
        </p:blipFill>
        <p:spPr>
          <a:xfrm>
            <a:off x="-1" y="5043355"/>
            <a:ext cx="4512691" cy="1902066"/>
          </a:xfrm>
          <a:prstGeom prst="rect">
            <a:avLst/>
          </a:prstGeom>
        </p:spPr>
      </p:pic>
      <p:pic>
        <p:nvPicPr>
          <p:cNvPr id="18" name="Picture 17">
            <a:extLst>
              <a:ext uri="{FF2B5EF4-FFF2-40B4-BE49-F238E27FC236}">
                <a16:creationId xmlns:a16="http://schemas.microsoft.com/office/drawing/2014/main" id="{DA26B192-E25F-417A-B21D-1397A3330B69}"/>
              </a:ext>
            </a:extLst>
          </p:cNvPr>
          <p:cNvPicPr>
            <a:picLocks noChangeAspect="1"/>
          </p:cNvPicPr>
          <p:nvPr/>
        </p:nvPicPr>
        <p:blipFill rotWithShape="1">
          <a:blip r:embed="rId7"/>
          <a:srcRect l="4193" t="49879" r="19430" b="1"/>
          <a:stretch/>
        </p:blipFill>
        <p:spPr>
          <a:xfrm>
            <a:off x="4438217" y="3344987"/>
            <a:ext cx="4985983" cy="1838288"/>
          </a:xfrm>
          <a:prstGeom prst="rect">
            <a:avLst/>
          </a:prstGeom>
        </p:spPr>
      </p:pic>
      <p:sp>
        <p:nvSpPr>
          <p:cNvPr id="19" name="TextBox 18">
            <a:extLst>
              <a:ext uri="{FF2B5EF4-FFF2-40B4-BE49-F238E27FC236}">
                <a16:creationId xmlns:a16="http://schemas.microsoft.com/office/drawing/2014/main" id="{3B51F611-714E-485D-8CA8-BC2F9E502FD1}"/>
              </a:ext>
            </a:extLst>
          </p:cNvPr>
          <p:cNvSpPr txBox="1"/>
          <p:nvPr/>
        </p:nvSpPr>
        <p:spPr>
          <a:xfrm>
            <a:off x="9498674" y="873760"/>
            <a:ext cx="2468155" cy="400110"/>
          </a:xfrm>
          <a:prstGeom prst="rect">
            <a:avLst/>
          </a:prstGeom>
          <a:noFill/>
        </p:spPr>
        <p:txBody>
          <a:bodyPr wrap="square" rtlCol="0">
            <a:spAutoFit/>
          </a:bodyPr>
          <a:lstStyle/>
          <a:p>
            <a:r>
              <a:rPr lang="en-US" sz="2000" dirty="0"/>
              <a:t>Word Cloud S&amp;P 500</a:t>
            </a:r>
          </a:p>
        </p:txBody>
      </p:sp>
      <p:sp>
        <p:nvSpPr>
          <p:cNvPr id="21" name="TextBox 20">
            <a:extLst>
              <a:ext uri="{FF2B5EF4-FFF2-40B4-BE49-F238E27FC236}">
                <a16:creationId xmlns:a16="http://schemas.microsoft.com/office/drawing/2014/main" id="{D3FA16A1-22FB-48ED-AE12-96F119C7D374}"/>
              </a:ext>
            </a:extLst>
          </p:cNvPr>
          <p:cNvSpPr txBox="1"/>
          <p:nvPr/>
        </p:nvSpPr>
        <p:spPr>
          <a:xfrm>
            <a:off x="9794240" y="4033520"/>
            <a:ext cx="2275840" cy="984885"/>
          </a:xfrm>
          <a:prstGeom prst="rect">
            <a:avLst/>
          </a:prstGeom>
          <a:noFill/>
        </p:spPr>
        <p:txBody>
          <a:bodyPr wrap="square" rtlCol="0">
            <a:spAutoFit/>
          </a:bodyPr>
          <a:lstStyle/>
          <a:p>
            <a:r>
              <a:rPr lang="en-US" sz="2000" dirty="0"/>
              <a:t>Word Cloud President Joe Biden</a:t>
            </a:r>
          </a:p>
          <a:p>
            <a:endParaRPr lang="en-US" dirty="0"/>
          </a:p>
        </p:txBody>
      </p:sp>
    </p:spTree>
    <p:extLst>
      <p:ext uri="{BB962C8B-B14F-4D97-AF65-F5344CB8AC3E}">
        <p14:creationId xmlns:p14="http://schemas.microsoft.com/office/powerpoint/2010/main" val="19607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95DE3-C527-4F48-8527-5E3D2022EB83}"/>
              </a:ext>
            </a:extLst>
          </p:cNvPr>
          <p:cNvSpPr>
            <a:spLocks noGrp="1"/>
          </p:cNvSpPr>
          <p:nvPr>
            <p:ph type="sldNum" sz="quarter" idx="12"/>
          </p:nvPr>
        </p:nvSpPr>
        <p:spPr/>
        <p:txBody>
          <a:bodyPr/>
          <a:lstStyle/>
          <a:p>
            <a:fld id="{03DC2DEF-D2FE-4B45-ABA4-9F153FD1C98A}" type="slidenum">
              <a:rPr lang="en-US" smtClean="0"/>
              <a:pPr/>
              <a:t>9</a:t>
            </a:fld>
            <a:endParaRPr lang="en-US" dirty="0"/>
          </a:p>
        </p:txBody>
      </p:sp>
      <p:pic>
        <p:nvPicPr>
          <p:cNvPr id="3" name="Picture 2">
            <a:extLst>
              <a:ext uri="{FF2B5EF4-FFF2-40B4-BE49-F238E27FC236}">
                <a16:creationId xmlns:a16="http://schemas.microsoft.com/office/drawing/2014/main" id="{3DC88540-1EE3-46BF-8600-CEBD73F3976B}"/>
              </a:ext>
            </a:extLst>
          </p:cNvPr>
          <p:cNvPicPr>
            <a:picLocks noChangeAspect="1"/>
          </p:cNvPicPr>
          <p:nvPr/>
        </p:nvPicPr>
        <p:blipFill>
          <a:blip r:embed="rId2"/>
          <a:stretch>
            <a:fillRect/>
          </a:stretch>
        </p:blipFill>
        <p:spPr>
          <a:xfrm>
            <a:off x="0" y="0"/>
            <a:ext cx="4307840" cy="3127312"/>
          </a:xfrm>
          <a:prstGeom prst="rect">
            <a:avLst/>
          </a:prstGeom>
        </p:spPr>
      </p:pic>
      <p:pic>
        <p:nvPicPr>
          <p:cNvPr id="4" name="Picture 3">
            <a:extLst>
              <a:ext uri="{FF2B5EF4-FFF2-40B4-BE49-F238E27FC236}">
                <a16:creationId xmlns:a16="http://schemas.microsoft.com/office/drawing/2014/main" id="{F72F2AFF-E492-4D75-860B-B67325EFEDD3}"/>
              </a:ext>
            </a:extLst>
          </p:cNvPr>
          <p:cNvPicPr>
            <a:picLocks noChangeAspect="1"/>
          </p:cNvPicPr>
          <p:nvPr/>
        </p:nvPicPr>
        <p:blipFill>
          <a:blip r:embed="rId3"/>
          <a:stretch>
            <a:fillRect/>
          </a:stretch>
        </p:blipFill>
        <p:spPr>
          <a:xfrm>
            <a:off x="4307840" y="0"/>
            <a:ext cx="4592320" cy="3127312"/>
          </a:xfrm>
          <a:prstGeom prst="rect">
            <a:avLst/>
          </a:prstGeom>
        </p:spPr>
      </p:pic>
      <p:pic>
        <p:nvPicPr>
          <p:cNvPr id="5" name="Picture 4">
            <a:extLst>
              <a:ext uri="{FF2B5EF4-FFF2-40B4-BE49-F238E27FC236}">
                <a16:creationId xmlns:a16="http://schemas.microsoft.com/office/drawing/2014/main" id="{486D34E5-AD56-4811-B1FC-D0FD11294BC5}"/>
              </a:ext>
            </a:extLst>
          </p:cNvPr>
          <p:cNvPicPr>
            <a:picLocks noChangeAspect="1"/>
          </p:cNvPicPr>
          <p:nvPr/>
        </p:nvPicPr>
        <p:blipFill rotWithShape="1">
          <a:blip r:embed="rId4"/>
          <a:srcRect l="17165" t="11251" r="23336"/>
          <a:stretch/>
        </p:blipFill>
        <p:spPr>
          <a:xfrm>
            <a:off x="6399576" y="3241040"/>
            <a:ext cx="2621438" cy="3616959"/>
          </a:xfrm>
          <a:prstGeom prst="rect">
            <a:avLst/>
          </a:prstGeom>
        </p:spPr>
      </p:pic>
      <p:pic>
        <p:nvPicPr>
          <p:cNvPr id="7" name="Picture 6">
            <a:extLst>
              <a:ext uri="{FF2B5EF4-FFF2-40B4-BE49-F238E27FC236}">
                <a16:creationId xmlns:a16="http://schemas.microsoft.com/office/drawing/2014/main" id="{1D780F90-24AC-4102-AD66-0D2B55ED04BB}"/>
              </a:ext>
            </a:extLst>
          </p:cNvPr>
          <p:cNvPicPr>
            <a:picLocks noChangeAspect="1"/>
          </p:cNvPicPr>
          <p:nvPr/>
        </p:nvPicPr>
        <p:blipFill>
          <a:blip r:embed="rId5"/>
          <a:stretch>
            <a:fillRect/>
          </a:stretch>
        </p:blipFill>
        <p:spPr>
          <a:xfrm>
            <a:off x="0" y="3241040"/>
            <a:ext cx="6399576" cy="3616960"/>
          </a:xfrm>
          <a:prstGeom prst="rect">
            <a:avLst/>
          </a:prstGeom>
        </p:spPr>
      </p:pic>
      <p:sp>
        <p:nvSpPr>
          <p:cNvPr id="8" name="TextBox 7">
            <a:extLst>
              <a:ext uri="{FF2B5EF4-FFF2-40B4-BE49-F238E27FC236}">
                <a16:creationId xmlns:a16="http://schemas.microsoft.com/office/drawing/2014/main" id="{4C84520F-C75F-4F78-A6CC-D6689925E999}"/>
              </a:ext>
            </a:extLst>
          </p:cNvPr>
          <p:cNvSpPr txBox="1"/>
          <p:nvPr/>
        </p:nvSpPr>
        <p:spPr>
          <a:xfrm>
            <a:off x="9359037" y="822960"/>
            <a:ext cx="2425031" cy="369332"/>
          </a:xfrm>
          <a:prstGeom prst="rect">
            <a:avLst/>
          </a:prstGeom>
          <a:noFill/>
        </p:spPr>
        <p:txBody>
          <a:bodyPr wrap="square" rtlCol="0">
            <a:spAutoFit/>
          </a:bodyPr>
          <a:lstStyle/>
          <a:p>
            <a:r>
              <a:rPr lang="en-US" dirty="0">
                <a:solidFill>
                  <a:schemeClr val="bg1"/>
                </a:solidFill>
              </a:rPr>
              <a:t>Single Layer – LTSM</a:t>
            </a:r>
          </a:p>
        </p:txBody>
      </p:sp>
      <p:sp>
        <p:nvSpPr>
          <p:cNvPr id="11" name="TextBox 10">
            <a:extLst>
              <a:ext uri="{FF2B5EF4-FFF2-40B4-BE49-F238E27FC236}">
                <a16:creationId xmlns:a16="http://schemas.microsoft.com/office/drawing/2014/main" id="{5734F352-6CA5-4CAC-A6B8-8E5EB3D446E1}"/>
              </a:ext>
            </a:extLst>
          </p:cNvPr>
          <p:cNvSpPr txBox="1"/>
          <p:nvPr/>
        </p:nvSpPr>
        <p:spPr>
          <a:xfrm>
            <a:off x="9509760" y="4162343"/>
            <a:ext cx="2274308" cy="369332"/>
          </a:xfrm>
          <a:prstGeom prst="rect">
            <a:avLst/>
          </a:prstGeom>
          <a:noFill/>
        </p:spPr>
        <p:txBody>
          <a:bodyPr wrap="square" rtlCol="0">
            <a:spAutoFit/>
          </a:bodyPr>
          <a:lstStyle/>
          <a:p>
            <a:r>
              <a:rPr lang="en-US" dirty="0">
                <a:solidFill>
                  <a:schemeClr val="bg1"/>
                </a:solidFill>
              </a:rPr>
              <a:t>Multi- Layer - LTSM</a:t>
            </a:r>
          </a:p>
        </p:txBody>
      </p:sp>
    </p:spTree>
    <p:extLst>
      <p:ext uri="{BB962C8B-B14F-4D97-AF65-F5344CB8AC3E}">
        <p14:creationId xmlns:p14="http://schemas.microsoft.com/office/powerpoint/2010/main" val="4039937513"/>
      </p:ext>
    </p:extLst>
  </p:cSld>
  <p:clrMapOvr>
    <a:masterClrMapping/>
  </p:clrMapOvr>
</p:sld>
</file>

<file path=ppt/theme/theme1.xml><?xml version="1.0" encoding="utf-8"?>
<a:theme xmlns:a="http://schemas.openxmlformats.org/drawingml/2006/main" name="Depth">
  <a:themeElements>
    <a:clrScheme name="Custom 1">
      <a:dk1>
        <a:sysClr val="windowText" lastClr="000000"/>
      </a:dk1>
      <a:lt1>
        <a:sysClr val="window" lastClr="FFFFFF"/>
      </a:lt1>
      <a:dk2>
        <a:srgbClr val="455F51"/>
      </a:dk2>
      <a:lt2>
        <a:srgbClr val="94D7E4"/>
      </a:lt2>
      <a:accent1>
        <a:srgbClr val="41AEBD"/>
      </a:accent1>
      <a:accent2>
        <a:srgbClr val="97E9D5"/>
      </a:accent2>
      <a:accent3>
        <a:srgbClr val="0070C0"/>
      </a:accent3>
      <a:accent4>
        <a:srgbClr val="258396"/>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0</TotalTime>
  <Words>562</Words>
  <Application>Microsoft Office PowerPoint</Application>
  <PresentationFormat>Widescreen</PresentationFormat>
  <Paragraphs>91</Paragraphs>
  <Slides>19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-apple-system</vt:lpstr>
      <vt:lpstr>Arial</vt:lpstr>
      <vt:lpstr>Arial Black</vt:lpstr>
      <vt:lpstr>Arial Rounded MT Bold</vt:lpstr>
      <vt:lpstr>Calibri</vt:lpstr>
      <vt:lpstr>Calibri Light</vt:lpstr>
      <vt:lpstr>Corbel</vt:lpstr>
      <vt:lpstr>Helvetica Neue</vt:lpstr>
      <vt:lpstr>Roboto</vt:lpstr>
      <vt:lpstr>Rockwell Extra Bold</vt:lpstr>
      <vt:lpstr>SourceSansPro</vt:lpstr>
      <vt:lpstr>Depth</vt:lpstr>
      <vt:lpstr>Machine Learning Models To Predict Future Stock Movement</vt:lpstr>
      <vt:lpstr>Algorithmic Trading</vt:lpstr>
      <vt:lpstr>Data Collections</vt:lpstr>
      <vt:lpstr>PowerPoint Presentation</vt:lpstr>
      <vt:lpstr>Multi Model Utilization for Time Series Prediction ( SPY &amp; VIX)</vt:lpstr>
      <vt:lpstr>Overfitting/Underfitting Goldilocks Model</vt:lpstr>
      <vt:lpstr>PowerPoint Presentation</vt:lpstr>
      <vt:lpstr>Slide 27</vt:lpstr>
      <vt:lpstr>PowerPoint Presentation</vt:lpstr>
      <vt:lpstr>Trading Signals as Input Data</vt:lpstr>
      <vt:lpstr>Profit &amp; Loss</vt:lpstr>
      <vt:lpstr>K-means and Initialized 3D-Kmean </vt:lpstr>
      <vt:lpstr>Visualizing S&amp;P 500</vt:lpstr>
      <vt:lpstr>Economic Data</vt:lpstr>
      <vt:lpstr>Final Output</vt:lpstr>
      <vt:lpstr>FrontEnd</vt:lpstr>
      <vt:lpstr>PowerPoint Presentation</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2020-04-18T02:14:29Z</dcterms:created>
  <dcterms:modified xsi:type="dcterms:W3CDTF">2021-03-24T18:15:47Z</dcterms:modified>
</cp:coreProperties>
</file>